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45" r:id="rId2"/>
    <p:sldId id="259" r:id="rId3"/>
    <p:sldId id="278" r:id="rId4"/>
    <p:sldId id="346" r:id="rId5"/>
    <p:sldId id="347" r:id="rId6"/>
    <p:sldId id="260" r:id="rId7"/>
    <p:sldId id="261" r:id="rId8"/>
    <p:sldId id="262" r:id="rId9"/>
    <p:sldId id="263" r:id="rId10"/>
    <p:sldId id="258" r:id="rId11"/>
    <p:sldId id="264" r:id="rId12"/>
    <p:sldId id="265" r:id="rId13"/>
    <p:sldId id="266" r:id="rId14"/>
    <p:sldId id="336" r:id="rId15"/>
    <p:sldId id="273" r:id="rId16"/>
    <p:sldId id="267" r:id="rId17"/>
    <p:sldId id="268" r:id="rId18"/>
    <p:sldId id="272" r:id="rId19"/>
    <p:sldId id="348" r:id="rId20"/>
    <p:sldId id="349" r:id="rId21"/>
    <p:sldId id="350" r:id="rId22"/>
    <p:sldId id="355" r:id="rId23"/>
    <p:sldId id="280" r:id="rId24"/>
    <p:sldId id="281" r:id="rId25"/>
    <p:sldId id="276" r:id="rId26"/>
  </p:sldIdLst>
  <p:sldSz cx="18288000" cy="10287000"/>
  <p:notesSz cx="6858000" cy="9144000"/>
  <p:embeddedFontLst>
    <p:embeddedFont>
      <p:font typeface="Abadi" panose="020B0604020104020204" pitchFamily="34" charset="0"/>
      <p:regular r:id="rId28"/>
      <p:bold r:id="rId29"/>
    </p:embeddedFont>
    <p:embeddedFont>
      <p:font typeface="Arial Black" panose="020B0A04020102020204" pitchFamily="34" charset="0"/>
      <p:bold r:id="rId30"/>
    </p:embeddedFont>
    <p:embeddedFont>
      <p:font typeface="Arial Rounded MT Bold" panose="020F0704030504030204" pitchFamily="34" charset="0"/>
      <p:regular r:id="rId31"/>
    </p:embeddedFont>
    <p:embeddedFont>
      <p:font typeface="DM Sans" pitchFamily="2" charset="0"/>
      <p:regular r:id="rId32"/>
      <p:bold r:id="rId33"/>
      <p:italic r:id="rId34"/>
      <p:boldItalic r:id="rId35"/>
    </p:embeddedFont>
    <p:embeddedFont>
      <p:font typeface="DM Sans Bold" charset="0"/>
      <p:regular r:id="rId36"/>
    </p:embeddedFont>
    <p:embeddedFont>
      <p:font typeface="DM Sans Italics" panose="020B0604020202020204" charset="0"/>
      <p:regular r:id="rId37"/>
    </p:embeddedFont>
    <p:embeddedFont>
      <p:font typeface="Oswald Bold" panose="020B0604020202020204" charset="0"/>
      <p:regular r:id="rId38"/>
    </p:embeddedFont>
    <p:embeddedFont>
      <p:font typeface="Segoe UI" panose="020B0502040204020203"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6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083B1E-70D1-4CD6-A333-F6325680509B}" v="49" dt="2025-11-26T03:18:47.9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1" d="100"/>
          <a:sy n="51" d="100"/>
        </p:scale>
        <p:origin x="92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1555F-489A-45B8-8055-F77F07B27120}" type="datetimeFigureOut">
              <a:rPr lang="en-IN" smtClean="0"/>
              <a:t>07-12-2025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993DD-D238-40B4-91B7-0964DABDB472}" type="slidenum">
              <a:rPr lang="en-IN" smtClean="0"/>
              <a:t>‹#›</a:t>
            </a:fld>
            <a:endParaRPr lang="en-IN"/>
          </a:p>
        </p:txBody>
      </p:sp>
    </p:spTree>
    <p:extLst>
      <p:ext uri="{BB962C8B-B14F-4D97-AF65-F5344CB8AC3E}">
        <p14:creationId xmlns:p14="http://schemas.microsoft.com/office/powerpoint/2010/main" val="3763820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384972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5993DD-D238-40B4-91B7-0964DABDB472}" type="slidenum">
              <a:rPr lang="en-IN" smtClean="0"/>
              <a:t>21</a:t>
            </a:fld>
            <a:endParaRPr lang="en-IN"/>
          </a:p>
        </p:txBody>
      </p:sp>
    </p:spTree>
    <p:extLst>
      <p:ext uri="{BB962C8B-B14F-4D97-AF65-F5344CB8AC3E}">
        <p14:creationId xmlns:p14="http://schemas.microsoft.com/office/powerpoint/2010/main" val="279757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9144000" y="4874"/>
            <a:ext cx="9144000" cy="11051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1371600" y="1325880"/>
            <a:ext cx="6172200" cy="7589520"/>
          </a:xfrm>
        </p:spPr>
        <p:txBody>
          <a:bodyPr>
            <a:normAutofit/>
          </a:bodyPr>
          <a:lstStyle>
            <a:lvl1pPr>
              <a:defRPr sz="54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9713120" y="3657600"/>
            <a:ext cx="7198518" cy="5257800"/>
          </a:xfrm>
        </p:spPr>
        <p:txBody>
          <a:bodyPr>
            <a:normAutofit/>
          </a:bodyPr>
          <a:lstStyle>
            <a:lvl1pPr marL="0" indent="0">
              <a:lnSpc>
                <a:spcPct val="125000"/>
              </a:lnSpc>
              <a:buNone/>
              <a:defRPr sz="2700"/>
            </a:lvl1pPr>
            <a:lvl2pPr marL="685800" indent="0">
              <a:lnSpc>
                <a:spcPct val="125000"/>
              </a:lnSpc>
              <a:buNone/>
              <a:defRPr sz="2400"/>
            </a:lvl2pPr>
            <a:lvl3pPr marL="1371600" indent="0">
              <a:lnSpc>
                <a:spcPct val="125000"/>
              </a:lnSpc>
              <a:buNone/>
              <a:defRPr sz="2100"/>
            </a:lvl3pPr>
            <a:lvl4pPr marL="2057400" indent="0">
              <a:lnSpc>
                <a:spcPct val="125000"/>
              </a:lnSpc>
              <a:buNone/>
              <a:defRPr sz="1800"/>
            </a:lvl4pPr>
            <a:lvl5pPr marL="2743200" indent="0">
              <a:lnSpc>
                <a:spcPct val="125000"/>
              </a:lnSpc>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1371600" y="9181879"/>
            <a:ext cx="6172200" cy="547688"/>
          </a:xfrm>
          <a:prstGeom prst="rect">
            <a:avLst/>
          </a:prstGeom>
        </p:spPr>
        <p:txBody>
          <a:bodyPr vert="horz" lIns="91440" tIns="45720" rIns="91440" bIns="45720" rtlCol="0" anchor="ctr"/>
          <a:lstStyle>
            <a:lvl1pPr algn="l">
              <a:defRPr sz="18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12801600" y="9181879"/>
            <a:ext cx="4114800" cy="547688"/>
          </a:xfrm>
          <a:prstGeom prst="rect">
            <a:avLst/>
          </a:prstGeom>
        </p:spPr>
        <p:txBody>
          <a:bodyPr vert="horz" lIns="91440" tIns="45720" rIns="91440" bIns="45720" rtlCol="0" anchor="ctr"/>
          <a:lstStyle>
            <a:lvl1pPr algn="r">
              <a:defRPr sz="18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579476" y="528066"/>
            <a:ext cx="17129051" cy="9230868"/>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Tree>
    <p:extLst>
      <p:ext uri="{BB962C8B-B14F-4D97-AF65-F5344CB8AC3E}">
        <p14:creationId xmlns:p14="http://schemas.microsoft.com/office/powerpoint/2010/main" val="130109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wo Content 2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630936" y="547688"/>
            <a:ext cx="15982404" cy="1988345"/>
          </a:xfrm>
        </p:spPr>
        <p:txBody>
          <a:bodyPr>
            <a:normAutofit/>
          </a:bodyPr>
          <a:lstStyle>
            <a:lvl1pPr>
              <a:defRPr sz="6600"/>
            </a:lvl1pPr>
          </a:lstStyle>
          <a:p>
            <a:r>
              <a:rPr lang="en-US" sz="66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10658013" y="3298372"/>
            <a:ext cx="5955327" cy="5168981"/>
          </a:xfrm>
        </p:spPr>
        <p:txBody>
          <a:bodyPr>
            <a:normAutofit/>
          </a:bodyPr>
          <a:lstStyle>
            <a:lvl1pPr>
              <a:defRPr sz="2700"/>
            </a:lvl1pPr>
            <a:lvl2pPr>
              <a:defRPr sz="2700"/>
            </a:lvl2pPr>
            <a:lvl3pPr>
              <a:defRPr sz="2100"/>
            </a:lvl3pPr>
            <a:lvl4pPr>
              <a:defRPr sz="1800"/>
            </a:lvl4pPr>
            <a:lvl5pPr>
              <a:defRPr sz="165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7254728" y="0"/>
            <a:ext cx="1028700" cy="1028700"/>
          </a:xfrm>
          <a:prstGeom prst="rect">
            <a:avLst/>
          </a:prstGeom>
        </p:spPr>
        <p:txBody>
          <a:bodyPr vert="horz" lIns="91440" tIns="45720" rIns="91440" bIns="45720" rtlCol="0" anchor="ctr"/>
          <a:lstStyle>
            <a:lvl1pPr algn="ctr">
              <a:defRPr sz="1800">
                <a:solidFill>
                  <a:schemeClr val="tx2"/>
                </a:solidFill>
              </a:defRPr>
            </a:lvl1pPr>
          </a:lstStyle>
          <a:p>
            <a:fld id="{3A4F6043-7A67-491B-98BC-F933DED7226D}" type="slidenum">
              <a:rPr lang="en-US" smtClean="0"/>
              <a:pPr/>
              <a:t>‹#›</a:t>
            </a:fld>
            <a:endParaRPr lang="en-US" dirty="0"/>
          </a:p>
        </p:txBody>
      </p:sp>
      <p:sp>
        <p:nvSpPr>
          <p:cNvPr id="12" name="Rectangle 11">
            <a:extLst>
              <a:ext uri="{FF2B5EF4-FFF2-40B4-BE49-F238E27FC236}">
                <a16:creationId xmlns:a16="http://schemas.microsoft.com/office/drawing/2014/main" id="{100C4E27-95CA-78A5-BD7A-6109D75C8AE0}"/>
              </a:ext>
              <a:ext uri="{C183D7F6-B498-43B3-948B-1728B52AA6E4}">
                <adec:decorative xmlns:adec="http://schemas.microsoft.com/office/drawing/2017/decorative" val="1"/>
              </a:ext>
            </a:extLst>
          </p:cNvPr>
          <p:cNvSpPr/>
          <p:nvPr userDrawn="1"/>
        </p:nvSpPr>
        <p:spPr>
          <a:xfrm rot="10800000">
            <a:off x="17256985" y="4107511"/>
            <a:ext cx="1031015" cy="6924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238250" rtl="0" fontAlgn="auto" latinLnBrk="0" hangingPunct="0">
              <a:lnSpc>
                <a:spcPct val="100000"/>
              </a:lnSpc>
              <a:spcBef>
                <a:spcPts val="0"/>
              </a:spcBef>
              <a:spcAft>
                <a:spcPts val="0"/>
              </a:spcAft>
              <a:buClrTx/>
              <a:buSzTx/>
              <a:buFontTx/>
              <a:buNone/>
              <a:tabLst/>
            </a:pPr>
            <a:endParaRPr kumimoji="0" lang="en-US" sz="45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 name="Content Placeholder 3">
            <a:extLst>
              <a:ext uri="{FF2B5EF4-FFF2-40B4-BE49-F238E27FC236}">
                <a16:creationId xmlns:a16="http://schemas.microsoft.com/office/drawing/2014/main" id="{8AE4F7BC-B724-2456-4104-1C5E254EEF37}"/>
              </a:ext>
            </a:extLst>
          </p:cNvPr>
          <p:cNvSpPr>
            <a:spLocks noGrp="1"/>
          </p:cNvSpPr>
          <p:nvPr>
            <p:ph sz="half" idx="15" hasCustomPrompt="1"/>
          </p:nvPr>
        </p:nvSpPr>
        <p:spPr>
          <a:xfrm>
            <a:off x="633267" y="3298372"/>
            <a:ext cx="9731862" cy="5183888"/>
          </a:xfrm>
        </p:spPr>
        <p:txBody>
          <a:bodyPr>
            <a:normAutofit/>
          </a:bodyPr>
          <a:lstStyle>
            <a:lvl1pPr marL="0" indent="0">
              <a:spcBef>
                <a:spcPts val="1500"/>
              </a:spcBef>
              <a:buNone/>
              <a:defRPr sz="2700"/>
            </a:lvl1pPr>
            <a:lvl2pPr marL="342900">
              <a:spcBef>
                <a:spcPts val="1500"/>
              </a:spcBef>
              <a:defRPr sz="2700"/>
            </a:lvl2pPr>
            <a:lvl3pPr marL="1028700">
              <a:spcBef>
                <a:spcPts val="1500"/>
              </a:spcBef>
              <a:defRPr sz="2700"/>
            </a:lvl3pPr>
            <a:lvl4pPr marL="1714500">
              <a:spcBef>
                <a:spcPts val="1500"/>
              </a:spcBef>
              <a:defRPr sz="2700"/>
            </a:lvl4pPr>
            <a:lvl5pPr marL="2400300">
              <a:spcBef>
                <a:spcPts val="1500"/>
              </a:spcBef>
              <a:defRPr sz="27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6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hyperlink" Target="https://www.kaggle.com/datasets/destinyhub/plant-disease-t3" TargetMode="Externa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github.com/godwins3/agro.ai" TargetMode="External"/><Relationship Id="rId5" Type="http://schemas.openxmlformats.org/officeDocument/2006/relationships/hyperlink" Target="https://www.kaggle.com/datasets/mahmoudshaheen1134/lemon-leaf-disease-dataset-lldd" TargetMode="External"/><Relationship Id="rId4" Type="http://schemas.openxmlformats.org/officeDocument/2006/relationships/hyperlink" Target="https://www.kaggle.com/datasets/nirmalsankalana/crop-pest-and-disease-detecti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2004261" y="336884"/>
            <a:ext cx="13846191" cy="2310066"/>
          </a:xfrm>
        </p:spPr>
        <p:txBody>
          <a:bodyPr>
            <a:normAutofit fontScale="90000"/>
          </a:bodyPr>
          <a:lstStyle/>
          <a:p>
            <a:pPr algn="ctr"/>
            <a:br>
              <a:rPr lang="en-IN" dirty="0">
                <a:solidFill>
                  <a:srgbClr val="000000"/>
                </a:solidFill>
              </a:rPr>
            </a:br>
            <a:br>
              <a:rPr lang="en-IN" dirty="0">
                <a:solidFill>
                  <a:srgbClr val="000000"/>
                </a:solidFill>
              </a:rPr>
            </a:br>
            <a:r>
              <a:rPr lang="en-IN" dirty="0">
                <a:solidFill>
                  <a:srgbClr val="000000"/>
                </a:solidFill>
              </a:rPr>
              <a:t>         </a:t>
            </a:r>
            <a:r>
              <a:rPr lang="en-IN" sz="3300" dirty="0">
                <a:solidFill>
                  <a:schemeClr val="accent1"/>
                </a:solidFill>
              </a:rPr>
              <a:t>ARKA Educational Cultural Trust(R)</a:t>
            </a:r>
            <a:br>
              <a:rPr lang="en-IN" sz="3300" dirty="0">
                <a:solidFill>
                  <a:schemeClr val="accent1"/>
                </a:solidFill>
              </a:rPr>
            </a:br>
            <a:r>
              <a:rPr lang="en-IN" sz="4050" dirty="0">
                <a:solidFill>
                  <a:schemeClr val="accent1"/>
                </a:solidFill>
              </a:rPr>
              <a:t>      </a:t>
            </a:r>
            <a:r>
              <a:rPr lang="en-US" sz="4650" b="1" dirty="0">
                <a:solidFill>
                  <a:schemeClr val="accent1"/>
                </a:solidFill>
                <a:latin typeface="Arial Black" panose="020B0A04020102020204" pitchFamily="34" charset="0"/>
              </a:rPr>
              <a:t>Jain Institute of Technology , Davangere</a:t>
            </a:r>
            <a:br>
              <a:rPr lang="en-US" sz="4650" b="1" dirty="0">
                <a:solidFill>
                  <a:schemeClr val="accent1"/>
                </a:solidFill>
                <a:latin typeface="Arial Black" panose="020B0A04020102020204" pitchFamily="34" charset="0"/>
              </a:rPr>
            </a:br>
            <a:r>
              <a:rPr lang="en-US" sz="4650" b="1" dirty="0">
                <a:solidFill>
                  <a:schemeClr val="accent1"/>
                </a:solidFill>
                <a:latin typeface="Arial Black" panose="020B0A04020102020204" pitchFamily="34" charset="0"/>
              </a:rPr>
              <a:t>    </a:t>
            </a:r>
            <a:r>
              <a:rPr lang="en-US" sz="2700" b="1" dirty="0">
                <a:solidFill>
                  <a:schemeClr val="accent1"/>
                </a:solidFill>
              </a:rPr>
              <a:t>Affiliated to VTU Belagavi | Approved by AICTE New Delhi and Government of Karnataka</a:t>
            </a:r>
            <a:br>
              <a:rPr lang="en-US" sz="3000" dirty="0"/>
            </a:br>
            <a:br>
              <a:rPr lang="en-IN" sz="3300" b="1" dirty="0">
                <a:latin typeface="Arial Black" panose="020B0A04020102020204" pitchFamily="34" charset="0"/>
              </a:rPr>
            </a:br>
            <a:endParaRPr lang="en-US" dirty="0"/>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1246638" y="3348928"/>
            <a:ext cx="15841824" cy="2496550"/>
          </a:xfrm>
        </p:spPr>
        <p:txBody>
          <a:bodyPr>
            <a:normAutofit fontScale="62500" lnSpcReduction="20000"/>
          </a:bodyPr>
          <a:lstStyle/>
          <a:p>
            <a:pPr algn="ctr"/>
            <a:r>
              <a:rPr lang="en-IN" sz="3000" dirty="0">
                <a:solidFill>
                  <a:schemeClr val="tx2"/>
                </a:solidFill>
                <a:latin typeface="Times New Roman" panose="02020603050405020304" pitchFamily="18" charset="0"/>
                <a:cs typeface="Times New Roman" panose="02020603050405020304" pitchFamily="18" charset="0"/>
              </a:rPr>
              <a:t>    </a:t>
            </a:r>
            <a:r>
              <a:rPr lang="en-IN" sz="4500" b="1" dirty="0">
                <a:solidFill>
                  <a:srgbClr val="00B050"/>
                </a:solidFill>
                <a:latin typeface="Times New Roman" panose="02020603050405020304" pitchFamily="18" charset="0"/>
                <a:cs typeface="Times New Roman" panose="02020603050405020304" pitchFamily="18" charset="0"/>
              </a:rPr>
              <a:t>Major Project Presentation </a:t>
            </a:r>
          </a:p>
          <a:p>
            <a:pPr algn="ctr"/>
            <a:r>
              <a:rPr lang="en-IN" sz="4500" b="1" dirty="0">
                <a:solidFill>
                  <a:srgbClr val="00B050"/>
                </a:solidFill>
                <a:latin typeface="Times New Roman" panose="02020603050405020304" pitchFamily="18" charset="0"/>
                <a:cs typeface="Times New Roman" panose="02020603050405020304" pitchFamily="18" charset="0"/>
              </a:rPr>
              <a:t>On</a:t>
            </a:r>
          </a:p>
          <a:p>
            <a:pPr algn="ctr"/>
            <a:r>
              <a:rPr lang="en-US" sz="6400" b="1" dirty="0">
                <a:solidFill>
                  <a:srgbClr val="00B050"/>
                </a:solidFill>
                <a:latin typeface="Times New Roman" panose="02020603050405020304" pitchFamily="18" charset="0"/>
                <a:cs typeface="Times New Roman" panose="02020603050405020304" pitchFamily="18" charset="0"/>
              </a:rPr>
              <a:t>“MULTI-MODEL AI APPROACH FOR CROP-ADVISOR AND DISEASE DETECTOR”</a:t>
            </a:r>
            <a:r>
              <a:rPr lang="en-IN" sz="5800" b="1" dirty="0">
                <a:solidFill>
                  <a:srgbClr val="00B050"/>
                </a:solidFill>
                <a:latin typeface="Times New Roman" panose="02020603050405020304" pitchFamily="18" charset="0"/>
                <a:cs typeface="Times New Roman" panose="02020603050405020304" pitchFamily="18" charset="0"/>
              </a:rPr>
              <a:t> </a:t>
            </a:r>
          </a:p>
          <a:p>
            <a:pPr algn="ctr"/>
            <a:endParaRPr lang="en-US" sz="3000" b="1" dirty="0">
              <a:latin typeface="Times New Roman" panose="02020603050405020304" pitchFamily="18" charset="0"/>
              <a:cs typeface="Times New Roman" panose="02020603050405020304" pitchFamily="18" charset="0"/>
            </a:endParaRPr>
          </a:p>
        </p:txBody>
      </p:sp>
      <p:pic>
        <p:nvPicPr>
          <p:cNvPr id="2" name="Picture Placeholder 7">
            <a:extLst>
              <a:ext uri="{FF2B5EF4-FFF2-40B4-BE49-F238E27FC236}">
                <a16:creationId xmlns:a16="http://schemas.microsoft.com/office/drawing/2014/main" id="{E4B2BD6A-A256-126A-0333-63BA554A77E1}"/>
              </a:ext>
            </a:extLst>
          </p:cNvPr>
          <p:cNvPicPr>
            <a:picLocks noChangeAspect="1"/>
          </p:cNvPicPr>
          <p:nvPr/>
        </p:nvPicPr>
        <p:blipFill>
          <a:blip r:embed="rId3">
            <a:extLst>
              <a:ext uri="{28A0092B-C50C-407E-A947-70E740481C1C}">
                <a14:useLocalDpi xmlns:a14="http://schemas.microsoft.com/office/drawing/2010/main" val="0"/>
              </a:ext>
            </a:extLst>
          </a:blip>
          <a:srcRect t="28" b="28"/>
          <a:stretch>
            <a:fillRect/>
          </a:stretch>
        </p:blipFill>
        <p:spPr bwMode="auto">
          <a:xfrm>
            <a:off x="1226973" y="1017875"/>
            <a:ext cx="1210575" cy="111133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417AC8A4-A271-D006-9895-31ABC9FBAA76}"/>
              </a:ext>
            </a:extLst>
          </p:cNvPr>
          <p:cNvPicPr>
            <a:picLocks noChangeAspect="1"/>
          </p:cNvPicPr>
          <p:nvPr/>
        </p:nvPicPr>
        <p:blipFill>
          <a:blip r:embed="rId4"/>
          <a:stretch>
            <a:fillRect/>
          </a:stretch>
        </p:blipFill>
        <p:spPr>
          <a:xfrm>
            <a:off x="15850451" y="1017875"/>
            <a:ext cx="1643865" cy="948084"/>
          </a:xfrm>
          <a:prstGeom prst="rect">
            <a:avLst/>
          </a:prstGeom>
        </p:spPr>
      </p:pic>
      <p:sp>
        <p:nvSpPr>
          <p:cNvPr id="5" name="TextBox 4">
            <a:extLst>
              <a:ext uri="{FF2B5EF4-FFF2-40B4-BE49-F238E27FC236}">
                <a16:creationId xmlns:a16="http://schemas.microsoft.com/office/drawing/2014/main" id="{FA814E01-C085-776F-646E-5BEDEE536C8B}"/>
              </a:ext>
            </a:extLst>
          </p:cNvPr>
          <p:cNvSpPr txBox="1"/>
          <p:nvPr/>
        </p:nvSpPr>
        <p:spPr>
          <a:xfrm>
            <a:off x="1268761" y="6547456"/>
            <a:ext cx="6212231" cy="2600712"/>
          </a:xfrm>
          <a:prstGeom prst="rect">
            <a:avLst/>
          </a:prstGeom>
          <a:noFill/>
        </p:spPr>
        <p:txBody>
          <a:bodyPr wrap="square" rtlCol="0">
            <a:spAutoFit/>
          </a:bodyPr>
          <a:lstStyle/>
          <a:p>
            <a:r>
              <a:rPr lang="en-US" sz="2700" b="1" dirty="0">
                <a:latin typeface="Times New Roman" panose="02020603050405020304" pitchFamily="18" charset="0"/>
                <a:cs typeface="Times New Roman" panose="02020603050405020304" pitchFamily="18" charset="0"/>
              </a:rPr>
              <a:t>		PRESENTED BY:</a:t>
            </a:r>
          </a:p>
          <a:p>
            <a:r>
              <a:rPr lang="en-US" sz="2800" b="1" dirty="0">
                <a:latin typeface="Times New Roman" panose="02020603050405020304" pitchFamily="18" charset="0"/>
                <a:cs typeface="Times New Roman" panose="02020603050405020304" pitchFamily="18" charset="0"/>
              </a:rPr>
              <a:t>    Computer Science and Engineering </a:t>
            </a:r>
            <a:endParaRPr lang="en-US" sz="2700" b="1" dirty="0">
              <a:latin typeface="Times New Roman" panose="02020603050405020304" pitchFamily="18" charset="0"/>
              <a:cs typeface="Times New Roman" panose="02020603050405020304" pitchFamily="18" charset="0"/>
            </a:endParaRPr>
          </a:p>
          <a:p>
            <a:r>
              <a:rPr lang="en-US" sz="2700" b="1" dirty="0">
                <a:latin typeface="Times New Roman" panose="02020603050405020304" pitchFamily="18" charset="0"/>
                <a:cs typeface="Times New Roman" panose="02020603050405020304" pitchFamily="18" charset="0"/>
              </a:rPr>
              <a:t>	Sandeep S K 	4JD22CS092</a:t>
            </a:r>
          </a:p>
          <a:p>
            <a:r>
              <a:rPr lang="en-US" sz="2700" b="1" dirty="0">
                <a:latin typeface="Times New Roman" panose="02020603050405020304" pitchFamily="18" charset="0"/>
                <a:cs typeface="Times New Roman" panose="02020603050405020304" pitchFamily="18" charset="0"/>
              </a:rPr>
              <a:t>	Veeresh G S		4JD22CS118</a:t>
            </a:r>
          </a:p>
          <a:p>
            <a:r>
              <a:rPr lang="en-US" sz="2700" b="1" dirty="0">
                <a:latin typeface="Times New Roman" panose="02020603050405020304" pitchFamily="18" charset="0"/>
                <a:cs typeface="Times New Roman" panose="02020603050405020304" pitchFamily="18" charset="0"/>
              </a:rPr>
              <a:t>	Niranjan R M	4JD22CS077</a:t>
            </a:r>
          </a:p>
          <a:p>
            <a:r>
              <a:rPr lang="en-US" sz="2700" b="1" dirty="0">
                <a:latin typeface="Times New Roman" panose="02020603050405020304" pitchFamily="18" charset="0"/>
                <a:cs typeface="Times New Roman" panose="02020603050405020304" pitchFamily="18" charset="0"/>
              </a:rPr>
              <a:t>	Sanjay G M		4JD22CS095</a:t>
            </a:r>
            <a:endParaRPr lang="en-IN" sz="27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33D9338-3C30-7313-6AE0-3AFB5D093983}"/>
              </a:ext>
            </a:extLst>
          </p:cNvPr>
          <p:cNvSpPr txBox="1"/>
          <p:nvPr/>
        </p:nvSpPr>
        <p:spPr>
          <a:xfrm>
            <a:off x="10807008" y="6547456"/>
            <a:ext cx="6212231" cy="2585323"/>
          </a:xfrm>
          <a:prstGeom prst="rect">
            <a:avLst/>
          </a:prstGeom>
          <a:noFill/>
        </p:spPr>
        <p:txBody>
          <a:bodyPr wrap="square" rtlCol="0">
            <a:spAutoFit/>
          </a:bodyPr>
          <a:lstStyle/>
          <a:p>
            <a:r>
              <a:rPr lang="en-US" sz="2700" b="1" dirty="0">
                <a:latin typeface="Times New Roman" panose="02020603050405020304" pitchFamily="18" charset="0"/>
                <a:cs typeface="Times New Roman" panose="02020603050405020304" pitchFamily="18" charset="0"/>
              </a:rPr>
              <a:t>UNDER THE GUIDENCE:</a:t>
            </a:r>
          </a:p>
          <a:p>
            <a:endParaRPr lang="en-US" sz="2700" b="1" dirty="0">
              <a:latin typeface="Times New Roman" panose="02020603050405020304" pitchFamily="18" charset="0"/>
              <a:cs typeface="Times New Roman" panose="02020603050405020304" pitchFamily="18" charset="0"/>
            </a:endParaRPr>
          </a:p>
          <a:p>
            <a:r>
              <a:rPr lang="en-US" sz="2700" b="1" dirty="0">
                <a:latin typeface="Times New Roman" panose="02020603050405020304" pitchFamily="18" charset="0"/>
                <a:cs typeface="Times New Roman" panose="02020603050405020304" pitchFamily="18" charset="0"/>
              </a:rPr>
              <a:t>Ms. Rashmi S P </a:t>
            </a:r>
          </a:p>
          <a:p>
            <a:r>
              <a:rPr lang="en-US" sz="2700" b="1" dirty="0">
                <a:latin typeface="Times New Roman" panose="02020603050405020304" pitchFamily="18" charset="0"/>
                <a:cs typeface="Times New Roman" panose="02020603050405020304" pitchFamily="18" charset="0"/>
              </a:rPr>
              <a:t>Assistant Professor, </a:t>
            </a:r>
          </a:p>
          <a:p>
            <a:r>
              <a:rPr lang="en-US" sz="2700" b="1" dirty="0">
                <a:latin typeface="Times New Roman" panose="02020603050405020304" pitchFamily="18" charset="0"/>
                <a:cs typeface="Times New Roman" panose="02020603050405020304" pitchFamily="18" charset="0"/>
              </a:rPr>
              <a:t>Dept. of CS&amp;E, </a:t>
            </a:r>
          </a:p>
          <a:p>
            <a:r>
              <a:rPr lang="en-US" sz="2700" b="1" dirty="0">
                <a:latin typeface="Times New Roman" panose="02020603050405020304" pitchFamily="18" charset="0"/>
                <a:cs typeface="Times New Roman" panose="02020603050405020304" pitchFamily="18" charset="0"/>
              </a:rPr>
              <a:t>Jain Institute of Technology, Davangere</a:t>
            </a:r>
            <a:endParaRPr lang="en-IN" sz="27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91B79AB-4F76-FF77-842B-904280AA1839}"/>
              </a:ext>
            </a:extLst>
          </p:cNvPr>
          <p:cNvPicPr>
            <a:picLocks noChangeAspect="1"/>
          </p:cNvPicPr>
          <p:nvPr/>
        </p:nvPicPr>
        <p:blipFill>
          <a:blip r:embed="rId5"/>
          <a:stretch>
            <a:fillRect/>
          </a:stretch>
        </p:blipFill>
        <p:spPr>
          <a:xfrm>
            <a:off x="-7525670" y="114300"/>
            <a:ext cx="9022862" cy="9254530"/>
          </a:xfrm>
          <a:prstGeom prst="rect">
            <a:avLst/>
          </a:prstGeom>
        </p:spPr>
      </p:pic>
      <p:pic>
        <p:nvPicPr>
          <p:cNvPr id="9" name="Picture 8">
            <a:extLst>
              <a:ext uri="{FF2B5EF4-FFF2-40B4-BE49-F238E27FC236}">
                <a16:creationId xmlns:a16="http://schemas.microsoft.com/office/drawing/2014/main" id="{CC1C2EC8-6392-C59E-81B7-98572AA26F39}"/>
              </a:ext>
            </a:extLst>
          </p:cNvPr>
          <p:cNvPicPr>
            <a:picLocks noChangeAspect="1"/>
          </p:cNvPicPr>
          <p:nvPr/>
        </p:nvPicPr>
        <p:blipFill>
          <a:blip r:embed="rId6"/>
          <a:stretch>
            <a:fillRect/>
          </a:stretch>
        </p:blipFill>
        <p:spPr>
          <a:xfrm>
            <a:off x="17019239" y="1902459"/>
            <a:ext cx="9022862" cy="9254530"/>
          </a:xfrm>
          <a:prstGeom prst="rect">
            <a:avLst/>
          </a:prstGeom>
        </p:spPr>
      </p:pic>
    </p:spTree>
    <p:extLst>
      <p:ext uri="{BB962C8B-B14F-4D97-AF65-F5344CB8AC3E}">
        <p14:creationId xmlns:p14="http://schemas.microsoft.com/office/powerpoint/2010/main" val="810374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grpSp>
        <p:nvGrpSpPr>
          <p:cNvPr id="10" name="Group 10"/>
          <p:cNvGrpSpPr/>
          <p:nvPr/>
        </p:nvGrpSpPr>
        <p:grpSpPr>
          <a:xfrm>
            <a:off x="1774426"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286F17"/>
            </a:solidFill>
          </p:spPr>
          <p:txBody>
            <a:bodyPr/>
            <a:lstStyle/>
            <a:p>
              <a:endParaRPr lang="en-IN"/>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Times New Roman" panose="02020603050405020304" pitchFamily="18" charset="0"/>
                  <a:ea typeface="DM Sans Bold"/>
                  <a:cs typeface="Times New Roman" panose="02020603050405020304" pitchFamily="18" charset="0"/>
                  <a:sym typeface="DM Sans Bold"/>
                </a:rPr>
                <a:t>Objective n° 1</a:t>
              </a:r>
            </a:p>
          </p:txBody>
        </p:sp>
      </p:grpSp>
      <p:sp>
        <p:nvSpPr>
          <p:cNvPr id="13" name="TextBox 13"/>
          <p:cNvSpPr txBox="1"/>
          <p:nvPr/>
        </p:nvSpPr>
        <p:spPr>
          <a:xfrm>
            <a:off x="-314436" y="1229730"/>
            <a:ext cx="16840981" cy="1132105"/>
          </a:xfrm>
          <a:prstGeom prst="rect">
            <a:avLst/>
          </a:prstGeom>
        </p:spPr>
        <p:txBody>
          <a:bodyPr wrap="square" lIns="0" tIns="0" rIns="0" bIns="0" rtlCol="0" anchor="t">
            <a:spAutoFit/>
          </a:bodyPr>
          <a:lstStyle/>
          <a:p>
            <a:pPr algn="ctr">
              <a:lnSpc>
                <a:spcPts val="9587"/>
              </a:lnSpc>
            </a:pPr>
            <a:r>
              <a:rPr lang="en-US" sz="6947" b="1" spc="368" dirty="0">
                <a:solidFill>
                  <a:srgbClr val="286F17"/>
                </a:solidFill>
                <a:latin typeface="Times New Roman" panose="02020603050405020304" pitchFamily="18" charset="0"/>
                <a:ea typeface="Oswald Bold"/>
                <a:cs typeface="Times New Roman" panose="02020603050405020304" pitchFamily="18" charset="0"/>
                <a:sym typeface="Oswald Bold"/>
              </a:rPr>
              <a:t>4.GOALS AND OBJECTIVES</a:t>
            </a:r>
          </a:p>
        </p:txBody>
      </p:sp>
      <p:sp>
        <p:nvSpPr>
          <p:cNvPr id="14" name="TextBox 14"/>
          <p:cNvSpPr txBox="1"/>
          <p:nvPr/>
        </p:nvSpPr>
        <p:spPr>
          <a:xfrm>
            <a:off x="1830975" y="4045241"/>
            <a:ext cx="3360904" cy="2125134"/>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86F17"/>
                </a:solidFill>
                <a:latin typeface="Times New Roman" panose="02020603050405020304" pitchFamily="18" charset="0"/>
                <a:ea typeface="DM Sans"/>
                <a:cs typeface="Times New Roman" panose="02020603050405020304" pitchFamily="18" charset="0"/>
                <a:sym typeface="DM Sans"/>
              </a:rPr>
              <a:t>Provide Instant Agricultural Support: Develop an AI-driven chatbot capable of answering a wide range of queries </a:t>
            </a:r>
          </a:p>
        </p:txBody>
      </p:sp>
      <p:grpSp>
        <p:nvGrpSpPr>
          <p:cNvPr id="15" name="Group 15"/>
          <p:cNvGrpSpPr/>
          <p:nvPr/>
        </p:nvGrpSpPr>
        <p:grpSpPr>
          <a:xfrm>
            <a:off x="7218805" y="3206190"/>
            <a:ext cx="3474003" cy="647719"/>
            <a:chOff x="0" y="0"/>
            <a:chExt cx="914964" cy="17059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286F17"/>
            </a:solidFill>
          </p:spPr>
          <p:txBody>
            <a:bodyPr/>
            <a:lstStyle/>
            <a:p>
              <a:endParaRPr lang="en-IN"/>
            </a:p>
          </p:txBody>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Times New Roman" panose="02020603050405020304" pitchFamily="18" charset="0"/>
                  <a:ea typeface="DM Sans Bold"/>
                  <a:cs typeface="Times New Roman" panose="02020603050405020304" pitchFamily="18" charset="0"/>
                  <a:sym typeface="DM Sans Bold"/>
                </a:rPr>
                <a:t>Objective n° 2</a:t>
              </a:r>
            </a:p>
          </p:txBody>
        </p:sp>
      </p:grpSp>
      <p:sp>
        <p:nvSpPr>
          <p:cNvPr id="18" name="TextBox 18"/>
          <p:cNvSpPr txBox="1"/>
          <p:nvPr/>
        </p:nvSpPr>
        <p:spPr>
          <a:xfrm>
            <a:off x="6138875" y="4042536"/>
            <a:ext cx="6254887" cy="1406988"/>
          </a:xfrm>
          <a:prstGeom prst="rect">
            <a:avLst/>
          </a:prstGeom>
        </p:spPr>
        <p:txBody>
          <a:bodyPr lIns="0" tIns="0" rIns="0" bIns="0" rtlCol="0" anchor="t">
            <a:spAutoFit/>
          </a:bodyPr>
          <a:lstStyle/>
          <a:p>
            <a:pPr marL="0" lvl="0" indent="0" algn="ctr">
              <a:lnSpc>
                <a:spcPts val="2774"/>
              </a:lnSpc>
              <a:spcBef>
                <a:spcPct val="0"/>
              </a:spcBef>
            </a:pPr>
            <a:r>
              <a:rPr lang="en-US" sz="2010" b="1" spc="197" dirty="0">
                <a:solidFill>
                  <a:srgbClr val="286F17"/>
                </a:solidFill>
                <a:latin typeface="Times New Roman" panose="02020603050405020304" pitchFamily="18" charset="0"/>
                <a:ea typeface="DM Sans Bold"/>
                <a:cs typeface="Times New Roman" panose="02020603050405020304" pitchFamily="18" charset="0"/>
                <a:sym typeface="DM Sans Bold"/>
              </a:rPr>
              <a:t>Personalized Crop Recommendations</a:t>
            </a:r>
            <a:r>
              <a:rPr lang="en-US" sz="2010" spc="197" dirty="0">
                <a:solidFill>
                  <a:srgbClr val="286F17"/>
                </a:solidFill>
                <a:latin typeface="Times New Roman" panose="02020603050405020304" pitchFamily="18" charset="0"/>
                <a:ea typeface="DM Sans"/>
                <a:cs typeface="Times New Roman" panose="02020603050405020304" pitchFamily="18" charset="0"/>
                <a:sym typeface="DM Sans"/>
              </a:rPr>
              <a:t>: Implement a system that recommends the most suitable crops based on real-time analysis of soil parameters</a:t>
            </a:r>
          </a:p>
        </p:txBody>
      </p:sp>
      <p:grpSp>
        <p:nvGrpSpPr>
          <p:cNvPr id="19" name="Group 19"/>
          <p:cNvGrpSpPr/>
          <p:nvPr/>
        </p:nvGrpSpPr>
        <p:grpSpPr>
          <a:xfrm>
            <a:off x="13284209" y="3206190"/>
            <a:ext cx="3474003" cy="64771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286F17"/>
            </a:solidFill>
          </p:spPr>
          <p:txBody>
            <a:bodyPr/>
            <a:lstStyle/>
            <a:p>
              <a:endParaRPr lang="en-IN"/>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Times New Roman" panose="02020603050405020304" pitchFamily="18" charset="0"/>
                  <a:ea typeface="DM Sans Bold"/>
                  <a:cs typeface="Times New Roman" panose="02020603050405020304" pitchFamily="18" charset="0"/>
                  <a:sym typeface="DM Sans Bold"/>
                </a:rPr>
                <a:t>Objective n° 3</a:t>
              </a:r>
            </a:p>
          </p:txBody>
        </p:sp>
      </p:grpSp>
      <p:sp>
        <p:nvSpPr>
          <p:cNvPr id="22" name="TextBox 22"/>
          <p:cNvSpPr txBox="1"/>
          <p:nvPr/>
        </p:nvSpPr>
        <p:spPr>
          <a:xfrm>
            <a:off x="13340758" y="4045241"/>
            <a:ext cx="3360904" cy="2125134"/>
          </a:xfrm>
          <a:prstGeom prst="rect">
            <a:avLst/>
          </a:prstGeom>
        </p:spPr>
        <p:txBody>
          <a:bodyPr wrap="square" lIns="0" tIns="0" rIns="0" bIns="0" rtlCol="0" anchor="t">
            <a:spAutoFit/>
          </a:bodyPr>
          <a:lstStyle/>
          <a:p>
            <a:pPr marL="0" lvl="0" indent="0" algn="ctr">
              <a:lnSpc>
                <a:spcPts val="2774"/>
              </a:lnSpc>
              <a:spcBef>
                <a:spcPct val="0"/>
              </a:spcBef>
            </a:pPr>
            <a:r>
              <a:rPr lang="en-US" sz="2010" spc="197" dirty="0">
                <a:solidFill>
                  <a:srgbClr val="286F17"/>
                </a:solidFill>
                <a:latin typeface="Times New Roman" panose="02020603050405020304" pitchFamily="18" charset="0"/>
                <a:ea typeface="DM Sans"/>
                <a:cs typeface="Times New Roman" panose="02020603050405020304" pitchFamily="18" charset="0"/>
                <a:sym typeface="DM Sans"/>
              </a:rPr>
              <a:t>Disease Prediction via Image Analysis: Create a machine learning-based image recognition tool that can accurately predict plant diseases</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6F17"/>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876897" y="3279484"/>
            <a:ext cx="15575055" cy="4482572"/>
          </a:xfrm>
          <a:prstGeom prst="rect">
            <a:avLst/>
          </a:prstGeom>
        </p:spPr>
        <p:txBody>
          <a:bodyPr lIns="0" tIns="0" rIns="0" bIns="0" rtlCol="0" anchor="t">
            <a:spAutoFit/>
          </a:bodyPr>
          <a:lstStyle/>
          <a:p>
            <a:pPr algn="ctr">
              <a:lnSpc>
                <a:spcPts val="18017"/>
              </a:lnSpc>
            </a:pPr>
            <a:r>
              <a:rPr lang="en-US" sz="13056" b="1" spc="1279" dirty="0">
                <a:solidFill>
                  <a:srgbClr val="FFFFFF"/>
                </a:solidFill>
                <a:latin typeface="Times New Roman" panose="02020603050405020304" pitchFamily="18" charset="0"/>
                <a:ea typeface="Oswald Bold"/>
                <a:cs typeface="Times New Roman" panose="02020603050405020304" pitchFamily="18" charset="0"/>
                <a:sym typeface="Oswald Bold"/>
              </a:rPr>
              <a:t>PROPOSED </a:t>
            </a:r>
          </a:p>
          <a:p>
            <a:pPr algn="ctr">
              <a:lnSpc>
                <a:spcPts val="18017"/>
              </a:lnSpc>
            </a:pPr>
            <a:r>
              <a:rPr lang="en-US" sz="13056" b="1" spc="1279" dirty="0">
                <a:solidFill>
                  <a:srgbClr val="FFFFFF"/>
                </a:solidFill>
                <a:latin typeface="Times New Roman" panose="02020603050405020304" pitchFamily="18" charset="0"/>
                <a:ea typeface="Oswald Bold"/>
                <a:cs typeface="Times New Roman" panose="02020603050405020304" pitchFamily="18" charset="0"/>
                <a:sym typeface="Oswald Bold"/>
              </a:rPr>
              <a:t>SYSTEM</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14976613" y="337474"/>
            <a:ext cx="2982929" cy="9570246"/>
            <a:chOff x="0" y="0"/>
            <a:chExt cx="785627" cy="2520559"/>
          </a:xfrm>
        </p:grpSpPr>
        <p:sp>
          <p:nvSpPr>
            <p:cNvPr id="4" name="Freeform 4"/>
            <p:cNvSpPr/>
            <p:nvPr/>
          </p:nvSpPr>
          <p:spPr>
            <a:xfrm>
              <a:off x="0" y="0"/>
              <a:ext cx="785627" cy="2520559"/>
            </a:xfrm>
            <a:custGeom>
              <a:avLst/>
              <a:gdLst/>
              <a:ahLst/>
              <a:cxnLst/>
              <a:rect l="l" t="t" r="r" b="b"/>
              <a:pathLst>
                <a:path w="785627" h="2520559">
                  <a:moveTo>
                    <a:pt x="0" y="0"/>
                  </a:moveTo>
                  <a:lnTo>
                    <a:pt x="785627" y="0"/>
                  </a:lnTo>
                  <a:lnTo>
                    <a:pt x="785627" y="2520559"/>
                  </a:lnTo>
                  <a:lnTo>
                    <a:pt x="0" y="2520559"/>
                  </a:lnTo>
                  <a:close/>
                </a:path>
              </a:pathLst>
            </a:custGeom>
            <a:solidFill>
              <a:srgbClr val="CCCCCC"/>
            </a:solidFill>
          </p:spPr>
          <p:txBody>
            <a:bodyPr/>
            <a:lstStyle/>
            <a:p>
              <a:endParaRPr lang="en-IN"/>
            </a:p>
          </p:txBody>
        </p:sp>
        <p:sp>
          <p:nvSpPr>
            <p:cNvPr id="5" name="TextBox 5"/>
            <p:cNvSpPr txBox="1"/>
            <p:nvPr/>
          </p:nvSpPr>
          <p:spPr>
            <a:xfrm>
              <a:off x="0" y="-19050"/>
              <a:ext cx="785627"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IN"/>
          </a:p>
        </p:txBody>
      </p:sp>
      <p:sp>
        <p:nvSpPr>
          <p:cNvPr id="7" name="Freeform 7"/>
          <p:cNvSpPr/>
          <p:nvPr/>
        </p:nvSpPr>
        <p:spPr>
          <a:xfrm>
            <a:off x="15505717" y="1018248"/>
            <a:ext cx="2020342" cy="8208697"/>
          </a:xfrm>
          <a:custGeom>
            <a:avLst/>
            <a:gdLst/>
            <a:ahLst/>
            <a:cxnLst/>
            <a:rect l="l" t="t" r="r" b="b"/>
            <a:pathLst>
              <a:path w="2020342" h="8208697">
                <a:moveTo>
                  <a:pt x="0" y="0"/>
                </a:moveTo>
                <a:lnTo>
                  <a:pt x="2020341" y="0"/>
                </a:lnTo>
                <a:lnTo>
                  <a:pt x="2020341" y="8208697"/>
                </a:lnTo>
                <a:lnTo>
                  <a:pt x="0" y="8208697"/>
                </a:lnTo>
                <a:lnTo>
                  <a:pt x="0" y="0"/>
                </a:lnTo>
                <a:close/>
              </a:path>
            </a:pathLst>
          </a:custGeom>
          <a:blipFill>
            <a:blip r:embed="rId4"/>
            <a:stretch>
              <a:fillRect l="-311962" r="-311962"/>
            </a:stretch>
          </a:blipFill>
        </p:spPr>
        <p:txBody>
          <a:bodyPr/>
          <a:lstStyle/>
          <a:p>
            <a:endParaRPr lang="en-IN"/>
          </a:p>
        </p:txBody>
      </p:sp>
      <p:grpSp>
        <p:nvGrpSpPr>
          <p:cNvPr id="8" name="Group 8"/>
          <p:cNvGrpSpPr/>
          <p:nvPr/>
        </p:nvGrpSpPr>
        <p:grpSpPr>
          <a:xfrm>
            <a:off x="2142191" y="2970632"/>
            <a:ext cx="11265441" cy="6773299"/>
            <a:chOff x="0" y="0"/>
            <a:chExt cx="4316278" cy="2595144"/>
          </a:xfrm>
        </p:grpSpPr>
        <p:sp>
          <p:nvSpPr>
            <p:cNvPr id="9" name="Freeform 9"/>
            <p:cNvSpPr/>
            <p:nvPr/>
          </p:nvSpPr>
          <p:spPr>
            <a:xfrm>
              <a:off x="0" y="0"/>
              <a:ext cx="4316278" cy="2595144"/>
            </a:xfrm>
            <a:custGeom>
              <a:avLst/>
              <a:gdLst/>
              <a:ahLst/>
              <a:cxnLst/>
              <a:rect l="l" t="t" r="r" b="b"/>
              <a:pathLst>
                <a:path w="4316278" h="2595144">
                  <a:moveTo>
                    <a:pt x="0" y="0"/>
                  </a:moveTo>
                  <a:lnTo>
                    <a:pt x="4316278" y="0"/>
                  </a:lnTo>
                  <a:lnTo>
                    <a:pt x="4316278" y="2595144"/>
                  </a:lnTo>
                  <a:lnTo>
                    <a:pt x="0" y="2595144"/>
                  </a:lnTo>
                  <a:close/>
                </a:path>
              </a:pathLst>
            </a:custGeom>
            <a:solidFill>
              <a:srgbClr val="EFEFEF"/>
            </a:solidFill>
          </p:spPr>
          <p:txBody>
            <a:bodyPr/>
            <a:lstStyle/>
            <a:p>
              <a:endParaRPr lang="en-IN"/>
            </a:p>
          </p:txBody>
        </p:sp>
        <p:sp>
          <p:nvSpPr>
            <p:cNvPr id="10" name="TextBox 10"/>
            <p:cNvSpPr txBox="1"/>
            <p:nvPr/>
          </p:nvSpPr>
          <p:spPr>
            <a:xfrm>
              <a:off x="0" y="-19050"/>
              <a:ext cx="4316278" cy="2614194"/>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700595" y="3396305"/>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TextBox 12"/>
          <p:cNvSpPr txBox="1"/>
          <p:nvPr/>
        </p:nvSpPr>
        <p:spPr>
          <a:xfrm>
            <a:off x="328458" y="888605"/>
            <a:ext cx="14362405" cy="1627305"/>
          </a:xfrm>
          <a:prstGeom prst="rect">
            <a:avLst/>
          </a:prstGeom>
        </p:spPr>
        <p:txBody>
          <a:bodyPr wrap="square" lIns="0" tIns="0" rIns="0" bIns="0" rtlCol="0" anchor="t">
            <a:spAutoFit/>
          </a:bodyPr>
          <a:lstStyle/>
          <a:p>
            <a:pPr algn="l">
              <a:lnSpc>
                <a:spcPts val="13774"/>
              </a:lnSpc>
            </a:pPr>
            <a:r>
              <a:rPr lang="en-US" sz="9981" b="1" spc="978" dirty="0">
                <a:solidFill>
                  <a:srgbClr val="286F17"/>
                </a:solidFill>
                <a:latin typeface="Times New Roman" panose="02020603050405020304" pitchFamily="18" charset="0"/>
                <a:ea typeface="Oswald Bold"/>
                <a:cs typeface="Times New Roman" panose="02020603050405020304" pitchFamily="18" charset="0"/>
                <a:sym typeface="Oswald Bold"/>
              </a:rPr>
              <a:t>PROPOSED SYSTEM</a:t>
            </a:r>
          </a:p>
        </p:txBody>
      </p:sp>
      <p:sp>
        <p:nvSpPr>
          <p:cNvPr id="13" name="TextBox 13"/>
          <p:cNvSpPr txBox="1"/>
          <p:nvPr/>
        </p:nvSpPr>
        <p:spPr>
          <a:xfrm>
            <a:off x="2474248" y="3358205"/>
            <a:ext cx="11874084" cy="5101140"/>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3200" dirty="0">
                <a:solidFill>
                  <a:srgbClr val="236729"/>
                </a:solidFill>
                <a:latin typeface="Times New Roman" panose="02020603050405020304" pitchFamily="18" charset="0"/>
                <a:cs typeface="Times New Roman" panose="02020603050405020304" pitchFamily="18" charset="0"/>
              </a:rPr>
              <a:t>The system is an </a:t>
            </a:r>
            <a:r>
              <a:rPr lang="en-US" sz="3200" b="1" dirty="0">
                <a:solidFill>
                  <a:srgbClr val="236729"/>
                </a:solidFill>
                <a:latin typeface="Times New Roman" panose="02020603050405020304" pitchFamily="18" charset="0"/>
                <a:cs typeface="Times New Roman" panose="02020603050405020304" pitchFamily="18" charset="0"/>
              </a:rPr>
              <a:t>AI-powered chatbot</a:t>
            </a:r>
            <a:r>
              <a:rPr lang="en-US" sz="3200" dirty="0">
                <a:solidFill>
                  <a:srgbClr val="236729"/>
                </a:solidFill>
                <a:latin typeface="Times New Roman" panose="02020603050405020304" pitchFamily="18" charset="0"/>
                <a:cs typeface="Times New Roman" panose="02020603050405020304" pitchFamily="18" charset="0"/>
              </a:rPr>
              <a:t> that assists farmers with personalized crop recommendations and plant disease prediction through image analysis.</a:t>
            </a:r>
          </a:p>
          <a:p>
            <a:pPr marL="457200" indent="-457200">
              <a:lnSpc>
                <a:spcPct val="150000"/>
              </a:lnSpc>
              <a:buFont typeface="Arial" panose="020B0604020202020204" pitchFamily="34" charset="0"/>
              <a:buChar char="•"/>
            </a:pPr>
            <a:r>
              <a:rPr lang="en-US" sz="3200" dirty="0">
                <a:solidFill>
                  <a:srgbClr val="236729"/>
                </a:solidFill>
                <a:latin typeface="Times New Roman" panose="02020603050405020304" pitchFamily="18" charset="0"/>
                <a:cs typeface="Times New Roman" panose="02020603050405020304" pitchFamily="18" charset="0"/>
              </a:rPr>
              <a:t>Uses the </a:t>
            </a:r>
            <a:r>
              <a:rPr lang="en-US" sz="3200" b="1" dirty="0">
                <a:solidFill>
                  <a:srgbClr val="236729"/>
                </a:solidFill>
                <a:latin typeface="Times New Roman" panose="02020603050405020304" pitchFamily="18" charset="0"/>
                <a:cs typeface="Times New Roman" panose="02020603050405020304" pitchFamily="18" charset="0"/>
              </a:rPr>
              <a:t>XGBoost</a:t>
            </a:r>
            <a:r>
              <a:rPr lang="en-US" sz="3200" dirty="0">
                <a:solidFill>
                  <a:srgbClr val="236729"/>
                </a:solidFill>
                <a:latin typeface="Times New Roman" panose="02020603050405020304" pitchFamily="18" charset="0"/>
                <a:cs typeface="Times New Roman" panose="02020603050405020304" pitchFamily="18" charset="0"/>
              </a:rPr>
              <a:t> algorithm to analyze key soil parameters like </a:t>
            </a:r>
            <a:r>
              <a:rPr lang="en-US" sz="3200" b="1" dirty="0">
                <a:solidFill>
                  <a:srgbClr val="236729"/>
                </a:solidFill>
                <a:latin typeface="Times New Roman" panose="02020603050405020304" pitchFamily="18" charset="0"/>
                <a:cs typeface="Times New Roman" panose="02020603050405020304" pitchFamily="18" charset="0"/>
              </a:rPr>
              <a:t>pH, moisture, and nutrient levels</a:t>
            </a:r>
            <a:r>
              <a:rPr lang="en-US" sz="3200" dirty="0">
                <a:solidFill>
                  <a:srgbClr val="236729"/>
                </a:solidFill>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en-US" sz="3200" dirty="0">
                <a:solidFill>
                  <a:srgbClr val="236729"/>
                </a:solidFill>
                <a:latin typeface="Times New Roman" panose="02020603050405020304" pitchFamily="18" charset="0"/>
                <a:cs typeface="Times New Roman" panose="02020603050405020304" pitchFamily="18" charset="0"/>
              </a:rPr>
              <a:t>Recommends the most suitable crops for improved yield, better decision-making, and </a:t>
            </a:r>
            <a:r>
              <a:rPr lang="en-US" sz="3200" b="1" dirty="0">
                <a:solidFill>
                  <a:srgbClr val="236729"/>
                </a:solidFill>
                <a:latin typeface="Times New Roman" panose="02020603050405020304" pitchFamily="18" charset="0"/>
                <a:cs typeface="Times New Roman" panose="02020603050405020304" pitchFamily="18" charset="0"/>
              </a:rPr>
              <a:t>sustainable farming practices</a:t>
            </a:r>
            <a:r>
              <a:rPr lang="en-US" sz="3200" dirty="0">
                <a:solidFill>
                  <a:srgbClr val="236729"/>
                </a:solidFill>
                <a:latin typeface="Times New Roman" panose="02020603050405020304" pitchFamily="18" charset="0"/>
                <a:cs typeface="Times New Roman" panose="02020603050405020304" pitchFamily="18" charset="0"/>
              </a:rPr>
              <a:t>.</a:t>
            </a:r>
            <a:endParaRPr lang="en-US" sz="2800" spc="254" dirty="0">
              <a:solidFill>
                <a:srgbClr val="236729"/>
              </a:solidFill>
              <a:latin typeface="Times New Roman" panose="02020603050405020304" pitchFamily="18" charset="0"/>
              <a:ea typeface="DM Sans"/>
              <a:cs typeface="Times New Roman" panose="02020603050405020304" pitchFamily="18" charset="0"/>
              <a:sym typeface="DM Sans"/>
            </a:endParaRPr>
          </a:p>
        </p:txBody>
      </p:sp>
      <p:sp>
        <p:nvSpPr>
          <p:cNvPr id="14" name="Freeform 14"/>
          <p:cNvSpPr/>
          <p:nvPr/>
        </p:nvSpPr>
        <p:spPr>
          <a:xfrm>
            <a:off x="-3276197" y="811915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7608" y="-2090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14976613" y="337474"/>
            <a:ext cx="2982929" cy="9570246"/>
            <a:chOff x="0" y="0"/>
            <a:chExt cx="785627" cy="2520559"/>
          </a:xfrm>
        </p:grpSpPr>
        <p:sp>
          <p:nvSpPr>
            <p:cNvPr id="4" name="Freeform 4"/>
            <p:cNvSpPr/>
            <p:nvPr/>
          </p:nvSpPr>
          <p:spPr>
            <a:xfrm>
              <a:off x="0" y="0"/>
              <a:ext cx="785627" cy="2520559"/>
            </a:xfrm>
            <a:custGeom>
              <a:avLst/>
              <a:gdLst/>
              <a:ahLst/>
              <a:cxnLst/>
              <a:rect l="l" t="t" r="r" b="b"/>
              <a:pathLst>
                <a:path w="785627" h="2520559">
                  <a:moveTo>
                    <a:pt x="0" y="0"/>
                  </a:moveTo>
                  <a:lnTo>
                    <a:pt x="785627" y="0"/>
                  </a:lnTo>
                  <a:lnTo>
                    <a:pt x="785627" y="2520559"/>
                  </a:lnTo>
                  <a:lnTo>
                    <a:pt x="0" y="2520559"/>
                  </a:lnTo>
                  <a:close/>
                </a:path>
              </a:pathLst>
            </a:custGeom>
            <a:solidFill>
              <a:srgbClr val="CCCCCC"/>
            </a:solidFill>
          </p:spPr>
          <p:txBody>
            <a:bodyPr/>
            <a:lstStyle/>
            <a:p>
              <a:endParaRPr lang="en-IN"/>
            </a:p>
          </p:txBody>
        </p:sp>
        <p:sp>
          <p:nvSpPr>
            <p:cNvPr id="5" name="TextBox 5"/>
            <p:cNvSpPr txBox="1"/>
            <p:nvPr/>
          </p:nvSpPr>
          <p:spPr>
            <a:xfrm>
              <a:off x="0" y="-19050"/>
              <a:ext cx="785627"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IN"/>
          </a:p>
        </p:txBody>
      </p:sp>
      <p:sp>
        <p:nvSpPr>
          <p:cNvPr id="7" name="Freeform 7"/>
          <p:cNvSpPr/>
          <p:nvPr/>
        </p:nvSpPr>
        <p:spPr>
          <a:xfrm>
            <a:off x="15811268" y="1018248"/>
            <a:ext cx="1714790" cy="8208697"/>
          </a:xfrm>
          <a:custGeom>
            <a:avLst/>
            <a:gdLst/>
            <a:ahLst/>
            <a:cxnLst/>
            <a:rect l="l" t="t" r="r" b="b"/>
            <a:pathLst>
              <a:path w="1714790" h="8208697">
                <a:moveTo>
                  <a:pt x="0" y="0"/>
                </a:moveTo>
                <a:lnTo>
                  <a:pt x="1714790" y="0"/>
                </a:lnTo>
                <a:lnTo>
                  <a:pt x="1714790" y="8208697"/>
                </a:lnTo>
                <a:lnTo>
                  <a:pt x="0" y="8208697"/>
                </a:lnTo>
                <a:lnTo>
                  <a:pt x="0" y="0"/>
                </a:lnTo>
                <a:close/>
              </a:path>
            </a:pathLst>
          </a:custGeom>
          <a:blipFill>
            <a:blip r:embed="rId4"/>
            <a:stretch>
              <a:fillRect l="-308576" r="-308576"/>
            </a:stretch>
          </a:blipFill>
        </p:spPr>
        <p:txBody>
          <a:bodyPr/>
          <a:lstStyle/>
          <a:p>
            <a:endParaRPr lang="en-IN"/>
          </a:p>
        </p:txBody>
      </p:sp>
      <p:grpSp>
        <p:nvGrpSpPr>
          <p:cNvPr id="8" name="Group 8"/>
          <p:cNvGrpSpPr/>
          <p:nvPr/>
        </p:nvGrpSpPr>
        <p:grpSpPr>
          <a:xfrm>
            <a:off x="2142191" y="2970632"/>
            <a:ext cx="12548672" cy="6773299"/>
            <a:chOff x="0" y="0"/>
            <a:chExt cx="4807939" cy="2595144"/>
          </a:xfrm>
        </p:grpSpPr>
        <p:sp>
          <p:nvSpPr>
            <p:cNvPr id="9" name="Freeform 9"/>
            <p:cNvSpPr/>
            <p:nvPr/>
          </p:nvSpPr>
          <p:spPr>
            <a:xfrm>
              <a:off x="0" y="0"/>
              <a:ext cx="4807939" cy="2595144"/>
            </a:xfrm>
            <a:custGeom>
              <a:avLst/>
              <a:gdLst/>
              <a:ahLst/>
              <a:cxnLst/>
              <a:rect l="l" t="t" r="r" b="b"/>
              <a:pathLst>
                <a:path w="4807939" h="2595144">
                  <a:moveTo>
                    <a:pt x="0" y="0"/>
                  </a:moveTo>
                  <a:lnTo>
                    <a:pt x="4807939" y="0"/>
                  </a:lnTo>
                  <a:lnTo>
                    <a:pt x="4807939" y="2595144"/>
                  </a:lnTo>
                  <a:lnTo>
                    <a:pt x="0" y="2595144"/>
                  </a:lnTo>
                  <a:close/>
                </a:path>
              </a:pathLst>
            </a:custGeom>
            <a:solidFill>
              <a:srgbClr val="EFEFEF"/>
            </a:solidFill>
          </p:spPr>
          <p:txBody>
            <a:bodyPr/>
            <a:lstStyle/>
            <a:p>
              <a:endParaRPr lang="en-IN"/>
            </a:p>
          </p:txBody>
        </p:sp>
        <p:sp>
          <p:nvSpPr>
            <p:cNvPr id="10" name="TextBox 10"/>
            <p:cNvSpPr txBox="1"/>
            <p:nvPr/>
          </p:nvSpPr>
          <p:spPr>
            <a:xfrm>
              <a:off x="0" y="-19050"/>
              <a:ext cx="4807939" cy="2614194"/>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700595" y="3396305"/>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TextBox 12"/>
          <p:cNvSpPr txBox="1"/>
          <p:nvPr/>
        </p:nvSpPr>
        <p:spPr>
          <a:xfrm>
            <a:off x="207608" y="379280"/>
            <a:ext cx="14935170" cy="1627305"/>
          </a:xfrm>
          <a:prstGeom prst="rect">
            <a:avLst/>
          </a:prstGeom>
        </p:spPr>
        <p:txBody>
          <a:bodyPr wrap="square" lIns="0" tIns="0" rIns="0" bIns="0" rtlCol="0" anchor="t">
            <a:spAutoFit/>
          </a:bodyPr>
          <a:lstStyle/>
          <a:p>
            <a:pPr algn="l">
              <a:lnSpc>
                <a:spcPts val="13774"/>
              </a:lnSpc>
            </a:pPr>
            <a:r>
              <a:rPr lang="en-US" sz="9981" b="1" spc="978" dirty="0">
                <a:solidFill>
                  <a:srgbClr val="286F17"/>
                </a:solidFill>
                <a:latin typeface="Times New Roman" panose="02020603050405020304" pitchFamily="18" charset="0"/>
                <a:ea typeface="Oswald Bold"/>
                <a:cs typeface="Times New Roman" panose="02020603050405020304" pitchFamily="18" charset="0"/>
                <a:sym typeface="Oswald Bold"/>
              </a:rPr>
              <a:t>PROPOSED SYSTEM</a:t>
            </a:r>
          </a:p>
        </p:txBody>
      </p:sp>
      <p:sp>
        <p:nvSpPr>
          <p:cNvPr id="13" name="TextBox 13"/>
          <p:cNvSpPr txBox="1"/>
          <p:nvPr/>
        </p:nvSpPr>
        <p:spPr>
          <a:xfrm>
            <a:off x="1700698" y="2626104"/>
            <a:ext cx="12363808" cy="6001643"/>
          </a:xfrm>
          <a:prstGeom prst="rect">
            <a:avLst/>
          </a:prstGeom>
        </p:spPr>
        <p:txBody>
          <a:bodyPr wrap="square" lIns="0" tIns="0" rIns="0" bIns="0" rtlCol="0" anchor="t">
            <a:spAutoFit/>
          </a:bodyPr>
          <a:lstStyle/>
          <a:p>
            <a:pPr marL="737871" lvl="1" indent="-457200" algn="just">
              <a:lnSpc>
                <a:spcPts val="3588"/>
              </a:lnSpc>
              <a:buFont typeface="Arial" panose="020B0604020202020204" pitchFamily="34" charset="0"/>
              <a:buChar char="•"/>
            </a:pPr>
            <a:r>
              <a:rPr lang="en-US" sz="3200" spc="254" dirty="0">
                <a:solidFill>
                  <a:srgbClr val="286F17"/>
                </a:solidFill>
                <a:latin typeface="Times New Roman" panose="02020603050405020304" pitchFamily="18" charset="0"/>
                <a:ea typeface="DM Sans"/>
                <a:cs typeface="Times New Roman" panose="02020603050405020304" pitchFamily="18" charset="0"/>
                <a:sym typeface="DM Sans"/>
              </a:rPr>
              <a:t>Uses ResNet (Residual Neural Network) to accurately classify plant diseases from uploaded crop images.</a:t>
            </a:r>
          </a:p>
          <a:p>
            <a:pPr marL="280671" lvl="1" algn="just">
              <a:lnSpc>
                <a:spcPts val="3588"/>
              </a:lnSpc>
            </a:pPr>
            <a:endParaRPr lang="en-US" sz="3200" spc="254" dirty="0">
              <a:solidFill>
                <a:srgbClr val="286F17"/>
              </a:solidFill>
              <a:latin typeface="Times New Roman" panose="02020603050405020304" pitchFamily="18" charset="0"/>
              <a:ea typeface="DM Sans"/>
              <a:cs typeface="Times New Roman" panose="02020603050405020304" pitchFamily="18" charset="0"/>
              <a:sym typeface="DM Sans"/>
            </a:endParaRPr>
          </a:p>
          <a:p>
            <a:pPr marL="737871" lvl="1" indent="-457200" algn="just">
              <a:lnSpc>
                <a:spcPts val="3588"/>
              </a:lnSpc>
              <a:buFont typeface="Arial" panose="020B0604020202020204" pitchFamily="34" charset="0"/>
              <a:buChar char="•"/>
            </a:pPr>
            <a:r>
              <a:rPr lang="en-US" sz="3200" spc="254" dirty="0">
                <a:solidFill>
                  <a:srgbClr val="286F17"/>
                </a:solidFill>
                <a:latin typeface="Times New Roman" panose="02020603050405020304" pitchFamily="18" charset="0"/>
                <a:ea typeface="DM Sans"/>
                <a:cs typeface="Times New Roman" panose="02020603050405020304" pitchFamily="18" charset="0"/>
                <a:sym typeface="DM Sans"/>
              </a:rPr>
              <a:t>Farmers can upload photos of affected plants; the model identifies	the	disease	and	provides	treatment suggestions.</a:t>
            </a:r>
          </a:p>
          <a:p>
            <a:pPr marL="280671" lvl="1" algn="just">
              <a:lnSpc>
                <a:spcPts val="3588"/>
              </a:lnSpc>
            </a:pPr>
            <a:endParaRPr lang="en-US" sz="3200" spc="254" dirty="0">
              <a:solidFill>
                <a:srgbClr val="286F17"/>
              </a:solidFill>
              <a:latin typeface="Times New Roman" panose="02020603050405020304" pitchFamily="18" charset="0"/>
              <a:ea typeface="DM Sans"/>
              <a:cs typeface="Times New Roman" panose="02020603050405020304" pitchFamily="18" charset="0"/>
              <a:sym typeface="DM Sans"/>
            </a:endParaRPr>
          </a:p>
          <a:p>
            <a:pPr marL="737871" lvl="1" indent="-457200" algn="just">
              <a:lnSpc>
                <a:spcPts val="3588"/>
              </a:lnSpc>
              <a:buFont typeface="Arial" panose="020B0604020202020204" pitchFamily="34" charset="0"/>
              <a:buChar char="•"/>
            </a:pPr>
            <a:r>
              <a:rPr lang="en-US" sz="3200" spc="254" dirty="0">
                <a:solidFill>
                  <a:srgbClr val="286F17"/>
                </a:solidFill>
                <a:latin typeface="Times New Roman" panose="02020603050405020304" pitchFamily="18" charset="0"/>
                <a:ea typeface="DM Sans"/>
                <a:cs typeface="Times New Roman" panose="02020603050405020304" pitchFamily="18" charset="0"/>
                <a:sym typeface="DM Sans"/>
              </a:rPr>
              <a:t>Combines ResNet for image-based detection and XGBoost for decision-making, creating a robust and scalable solution.</a:t>
            </a:r>
          </a:p>
          <a:p>
            <a:pPr marL="737871" lvl="1" indent="-457200" algn="just">
              <a:lnSpc>
                <a:spcPts val="3588"/>
              </a:lnSpc>
              <a:buFont typeface="Arial" panose="020B0604020202020204" pitchFamily="34" charset="0"/>
              <a:buChar char="•"/>
            </a:pPr>
            <a:endParaRPr lang="en-US" sz="3200" spc="254" dirty="0">
              <a:solidFill>
                <a:srgbClr val="286F17"/>
              </a:solidFill>
              <a:latin typeface="Times New Roman" panose="02020603050405020304" pitchFamily="18" charset="0"/>
              <a:ea typeface="DM Sans"/>
              <a:cs typeface="Times New Roman" panose="02020603050405020304" pitchFamily="18" charset="0"/>
              <a:sym typeface="DM Sans"/>
            </a:endParaRPr>
          </a:p>
          <a:p>
            <a:pPr marL="737871" lvl="1" indent="-457200" algn="just">
              <a:lnSpc>
                <a:spcPts val="3588"/>
              </a:lnSpc>
              <a:buFont typeface="Arial" panose="020B0604020202020204" pitchFamily="34" charset="0"/>
              <a:buChar char="•"/>
            </a:pPr>
            <a:r>
              <a:rPr lang="en-US" sz="3200" spc="254" dirty="0">
                <a:solidFill>
                  <a:srgbClr val="286F17"/>
                </a:solidFill>
                <a:latin typeface="Times New Roman" panose="02020603050405020304" pitchFamily="18" charset="0"/>
                <a:ea typeface="DM Sans"/>
                <a:cs typeface="Times New Roman" panose="02020603050405020304" pitchFamily="18" charset="0"/>
                <a:sym typeface="DM Sans"/>
              </a:rPr>
              <a:t>Helps improve productivity, reduce crop losses, and enhance agricultural efficiency.</a:t>
            </a:r>
          </a:p>
        </p:txBody>
      </p:sp>
      <p:sp>
        <p:nvSpPr>
          <p:cNvPr id="14" name="Freeform 14"/>
          <p:cNvSpPr/>
          <p:nvPr/>
        </p:nvSpPr>
        <p:spPr>
          <a:xfrm>
            <a:off x="-3808279" y="8237499"/>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A404B1-0661-A092-FF82-5E76D5650F2A}"/>
              </a:ext>
            </a:extLst>
          </p:cNvPr>
          <p:cNvPicPr>
            <a:picLocks noGrp="1" noChangeAspect="1"/>
          </p:cNvPicPr>
          <p:nvPr>
            <p:ph sz="half" idx="15"/>
          </p:nvPr>
        </p:nvPicPr>
        <p:blipFill>
          <a:blip r:embed="rId3">
            <a:extLst>
              <a:ext uri="{28A0092B-C50C-407E-A947-70E740481C1C}">
                <a14:useLocalDpi xmlns:a14="http://schemas.microsoft.com/office/drawing/2010/main" val="0"/>
              </a:ext>
            </a:extLst>
          </a:blip>
          <a:stretch>
            <a:fillRect/>
          </a:stretch>
        </p:blipFill>
        <p:spPr>
          <a:xfrm>
            <a:off x="0" y="0"/>
            <a:ext cx="18283428" cy="10286999"/>
          </a:xfrm>
        </p:spPr>
      </p:pic>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14</a:t>
            </a:fld>
            <a:endParaRPr lang="en-US" dirty="0"/>
          </a:p>
        </p:txBody>
      </p:sp>
      <p:sp>
        <p:nvSpPr>
          <p:cNvPr id="18" name="TextBox 17">
            <a:extLst>
              <a:ext uri="{FF2B5EF4-FFF2-40B4-BE49-F238E27FC236}">
                <a16:creationId xmlns:a16="http://schemas.microsoft.com/office/drawing/2014/main" id="{6405A7DC-B2BD-47EA-8E3F-7DD931A18B7F}"/>
              </a:ext>
            </a:extLst>
          </p:cNvPr>
          <p:cNvSpPr txBox="1"/>
          <p:nvPr/>
        </p:nvSpPr>
        <p:spPr>
          <a:xfrm>
            <a:off x="3615659" y="307242"/>
            <a:ext cx="11400503" cy="923330"/>
          </a:xfrm>
          <a:prstGeom prst="rect">
            <a:avLst/>
          </a:prstGeom>
          <a:noFill/>
        </p:spPr>
        <p:txBody>
          <a:bodyPr wrap="square" rtlCol="0">
            <a:spAutoFit/>
          </a:bodyPr>
          <a:lstStyle/>
          <a:p>
            <a:pPr algn="ctr"/>
            <a:r>
              <a:rPr lang="en-IN" sz="5400" b="1" dirty="0">
                <a:solidFill>
                  <a:schemeClr val="bg1"/>
                </a:solidFill>
                <a:latin typeface="Arial Rounded MT Bold" panose="020F0704030504030204" pitchFamily="34" charset="0"/>
              </a:rPr>
              <a:t>5. Methodology</a:t>
            </a:r>
            <a:r>
              <a:rPr lang="en-IN" sz="2700" dirty="0"/>
              <a:t> </a:t>
            </a:r>
          </a:p>
        </p:txBody>
      </p:sp>
      <p:grpSp>
        <p:nvGrpSpPr>
          <p:cNvPr id="20" name="Group 24">
            <a:extLst>
              <a:ext uri="{FF2B5EF4-FFF2-40B4-BE49-F238E27FC236}">
                <a16:creationId xmlns:a16="http://schemas.microsoft.com/office/drawing/2014/main" id="{731A5699-A27E-4D59-937A-07B5DB9884D4}"/>
              </a:ext>
            </a:extLst>
          </p:cNvPr>
          <p:cNvGrpSpPr>
            <a:grpSpLocks/>
          </p:cNvGrpSpPr>
          <p:nvPr/>
        </p:nvGrpSpPr>
        <p:grpSpPr bwMode="auto">
          <a:xfrm>
            <a:off x="6715151" y="2010639"/>
            <a:ext cx="6251346" cy="7497861"/>
            <a:chOff x="3641" y="1090"/>
            <a:chExt cx="4076" cy="9976"/>
          </a:xfrm>
        </p:grpSpPr>
        <p:sp>
          <p:nvSpPr>
            <p:cNvPr id="21" name="Text Box 2">
              <a:extLst>
                <a:ext uri="{FF2B5EF4-FFF2-40B4-BE49-F238E27FC236}">
                  <a16:creationId xmlns:a16="http://schemas.microsoft.com/office/drawing/2014/main" id="{8991878D-D3A2-4EDF-B8D4-C797C3F3F69D}"/>
                </a:ext>
              </a:extLst>
            </p:cNvPr>
            <p:cNvSpPr txBox="1">
              <a:spLocks noChangeArrowheads="1"/>
            </p:cNvSpPr>
            <p:nvPr/>
          </p:nvSpPr>
          <p:spPr bwMode="auto">
            <a:xfrm>
              <a:off x="3647" y="1090"/>
              <a:ext cx="4070" cy="855"/>
            </a:xfrm>
            <a:prstGeom prst="rect">
              <a:avLst/>
            </a:prstGeom>
            <a:solidFill>
              <a:srgbClr val="FFFFFF"/>
            </a:solidFill>
            <a:ln w="9525">
              <a:solidFill>
                <a:srgbClr val="000000"/>
              </a:solidFill>
              <a:miter lim="800000"/>
              <a:headEnd/>
              <a:tailEnd/>
            </a:ln>
          </p:spPr>
          <p:txBody>
            <a:bodyPr vert="horz" wrap="square" lIns="137160" tIns="68580" rIns="137160" bIns="68580" numCol="1" anchor="t" anchorCtr="0" compatLnSpc="1">
              <a:prstTxWarp prst="textNoShape">
                <a:avLst/>
              </a:prstTxWarp>
            </a:bodyPr>
            <a:lstStyle/>
            <a:p>
              <a:pPr algn="ctr" defTabSz="1371600" eaLnBrk="0" fontAlgn="base" hangingPunct="0">
                <a:spcBef>
                  <a:spcPct val="0"/>
                </a:spcBef>
                <a:spcAft>
                  <a:spcPct val="0"/>
                </a:spcAft>
              </a:pPr>
              <a:r>
                <a:rPr lang="en-GB" altLang="en-US" sz="2700" b="1" dirty="0">
                  <a:latin typeface="Arial" panose="020B0604020202020204" pitchFamily="34" charset="0"/>
                </a:rPr>
                <a:t>Data Collection </a:t>
              </a:r>
            </a:p>
          </p:txBody>
        </p:sp>
        <p:sp>
          <p:nvSpPr>
            <p:cNvPr id="22" name="Text Box 2">
              <a:extLst>
                <a:ext uri="{FF2B5EF4-FFF2-40B4-BE49-F238E27FC236}">
                  <a16:creationId xmlns:a16="http://schemas.microsoft.com/office/drawing/2014/main" id="{1E12ED7A-837F-4877-A4D5-1E1EC41EB02D}"/>
                </a:ext>
              </a:extLst>
            </p:cNvPr>
            <p:cNvSpPr txBox="1">
              <a:spLocks noChangeArrowheads="1"/>
            </p:cNvSpPr>
            <p:nvPr/>
          </p:nvSpPr>
          <p:spPr bwMode="auto">
            <a:xfrm>
              <a:off x="3645" y="2812"/>
              <a:ext cx="4001" cy="928"/>
            </a:xfrm>
            <a:prstGeom prst="rect">
              <a:avLst/>
            </a:prstGeom>
            <a:solidFill>
              <a:srgbClr val="FFFFFF"/>
            </a:solidFill>
            <a:ln w="9525">
              <a:solidFill>
                <a:srgbClr val="000000"/>
              </a:solidFill>
              <a:miter lim="800000"/>
              <a:headEnd/>
              <a:tailEnd/>
            </a:ln>
          </p:spPr>
          <p:txBody>
            <a:bodyPr vert="horz" wrap="square" lIns="137160" tIns="68580" rIns="137160" bIns="68580" numCol="1" anchor="t" anchorCtr="0" compatLnSpc="1">
              <a:prstTxWarp prst="textNoShape">
                <a:avLst/>
              </a:prstTxWarp>
            </a:bodyPr>
            <a:lstStyle/>
            <a:p>
              <a:pPr algn="ctr" defTabSz="1371600" eaLnBrk="0" fontAlgn="base" hangingPunct="0">
                <a:spcBef>
                  <a:spcPct val="0"/>
                </a:spcBef>
                <a:spcAft>
                  <a:spcPct val="0"/>
                </a:spcAft>
              </a:pPr>
              <a:r>
                <a:rPr lang="en-GB" altLang="en-US" sz="2700" b="1" dirty="0">
                  <a:latin typeface="Arial" panose="020B0604020202020204" pitchFamily="34" charset="0"/>
                </a:rPr>
                <a:t>Chat-Bot Development </a:t>
              </a:r>
            </a:p>
          </p:txBody>
        </p:sp>
        <p:sp>
          <p:nvSpPr>
            <p:cNvPr id="23" name="Text Box 2">
              <a:extLst>
                <a:ext uri="{FF2B5EF4-FFF2-40B4-BE49-F238E27FC236}">
                  <a16:creationId xmlns:a16="http://schemas.microsoft.com/office/drawing/2014/main" id="{28D35DCB-66C7-4ACA-A28D-774228C816E2}"/>
                </a:ext>
              </a:extLst>
            </p:cNvPr>
            <p:cNvSpPr txBox="1">
              <a:spLocks noChangeArrowheads="1"/>
            </p:cNvSpPr>
            <p:nvPr/>
          </p:nvSpPr>
          <p:spPr bwMode="auto">
            <a:xfrm>
              <a:off x="3641" y="4403"/>
              <a:ext cx="4001" cy="1017"/>
            </a:xfrm>
            <a:prstGeom prst="rect">
              <a:avLst/>
            </a:prstGeom>
            <a:solidFill>
              <a:srgbClr val="FFFFFF"/>
            </a:solidFill>
            <a:ln w="9525">
              <a:solidFill>
                <a:srgbClr val="000000"/>
              </a:solidFill>
              <a:miter lim="800000"/>
              <a:headEnd/>
              <a:tailEnd/>
            </a:ln>
          </p:spPr>
          <p:txBody>
            <a:bodyPr vert="horz" wrap="square" lIns="137160" tIns="68580" rIns="137160" bIns="68580" numCol="1" anchor="t" anchorCtr="0" compatLnSpc="1">
              <a:prstTxWarp prst="textNoShape">
                <a:avLst/>
              </a:prstTxWarp>
            </a:bodyPr>
            <a:lstStyle/>
            <a:p>
              <a:pPr algn="ctr" defTabSz="1371600" eaLnBrk="0" fontAlgn="base" hangingPunct="0">
                <a:spcBef>
                  <a:spcPct val="0"/>
                </a:spcBef>
                <a:spcAft>
                  <a:spcPct val="0"/>
                </a:spcAft>
              </a:pPr>
              <a:r>
                <a:rPr lang="en-GB" altLang="en-US" sz="2700" b="1" dirty="0">
                  <a:latin typeface="Arial" panose="020B0604020202020204" pitchFamily="34" charset="0"/>
                </a:rPr>
                <a:t>Model Training </a:t>
              </a:r>
            </a:p>
          </p:txBody>
        </p:sp>
        <p:sp>
          <p:nvSpPr>
            <p:cNvPr id="24" name="Text Box 2">
              <a:extLst>
                <a:ext uri="{FF2B5EF4-FFF2-40B4-BE49-F238E27FC236}">
                  <a16:creationId xmlns:a16="http://schemas.microsoft.com/office/drawing/2014/main" id="{A910C994-22F4-42BA-BB62-4B3B63C116B1}"/>
                </a:ext>
              </a:extLst>
            </p:cNvPr>
            <p:cNvSpPr txBox="1">
              <a:spLocks noChangeArrowheads="1"/>
            </p:cNvSpPr>
            <p:nvPr/>
          </p:nvSpPr>
          <p:spPr bwMode="auto">
            <a:xfrm>
              <a:off x="3641" y="6411"/>
              <a:ext cx="4010" cy="1028"/>
            </a:xfrm>
            <a:prstGeom prst="rect">
              <a:avLst/>
            </a:prstGeom>
            <a:solidFill>
              <a:srgbClr val="FFFFFF"/>
            </a:solidFill>
            <a:ln w="9525">
              <a:solidFill>
                <a:srgbClr val="000000"/>
              </a:solidFill>
              <a:miter lim="800000"/>
              <a:headEnd/>
              <a:tailEnd/>
            </a:ln>
          </p:spPr>
          <p:txBody>
            <a:bodyPr vert="horz" wrap="square" lIns="137160" tIns="68580" rIns="137160" bIns="68580" numCol="1" anchor="t" anchorCtr="0" compatLnSpc="1">
              <a:prstTxWarp prst="textNoShape">
                <a:avLst/>
              </a:prstTxWarp>
            </a:bodyPr>
            <a:lstStyle/>
            <a:p>
              <a:pPr algn="ctr" defTabSz="1371600" eaLnBrk="0" fontAlgn="base" hangingPunct="0">
                <a:spcBef>
                  <a:spcPct val="0"/>
                </a:spcBef>
                <a:spcAft>
                  <a:spcPct val="0"/>
                </a:spcAft>
              </a:pPr>
              <a:r>
                <a:rPr lang="en-GB" altLang="en-US" sz="2700" b="1" dirty="0">
                  <a:latin typeface="Arial" panose="020B0604020202020204" pitchFamily="34" charset="0"/>
                </a:rPr>
                <a:t>Model Evaluation </a:t>
              </a:r>
            </a:p>
          </p:txBody>
        </p:sp>
        <p:sp>
          <p:nvSpPr>
            <p:cNvPr id="25" name="Text Box 2">
              <a:extLst>
                <a:ext uri="{FF2B5EF4-FFF2-40B4-BE49-F238E27FC236}">
                  <a16:creationId xmlns:a16="http://schemas.microsoft.com/office/drawing/2014/main" id="{0B583BB9-FD2C-48D5-BD38-231890F222C2}"/>
                </a:ext>
              </a:extLst>
            </p:cNvPr>
            <p:cNvSpPr txBox="1">
              <a:spLocks noChangeArrowheads="1"/>
            </p:cNvSpPr>
            <p:nvPr/>
          </p:nvSpPr>
          <p:spPr bwMode="auto">
            <a:xfrm>
              <a:off x="3716" y="8337"/>
              <a:ext cx="4001" cy="1028"/>
            </a:xfrm>
            <a:prstGeom prst="rect">
              <a:avLst/>
            </a:prstGeom>
            <a:solidFill>
              <a:srgbClr val="FFFFFF"/>
            </a:solidFill>
            <a:ln w="9525">
              <a:solidFill>
                <a:srgbClr val="000000"/>
              </a:solidFill>
              <a:miter lim="800000"/>
              <a:headEnd/>
              <a:tailEnd/>
            </a:ln>
          </p:spPr>
          <p:txBody>
            <a:bodyPr vert="horz" wrap="square" lIns="137160" tIns="68580" rIns="137160" bIns="68580" numCol="1" anchor="t" anchorCtr="0" compatLnSpc="1">
              <a:prstTxWarp prst="textNoShape">
                <a:avLst/>
              </a:prstTxWarp>
            </a:bodyPr>
            <a:lstStyle/>
            <a:p>
              <a:pPr algn="ctr" defTabSz="1371600" eaLnBrk="0" fontAlgn="base" hangingPunct="0">
                <a:spcBef>
                  <a:spcPct val="0"/>
                </a:spcBef>
                <a:spcAft>
                  <a:spcPct val="0"/>
                </a:spcAft>
              </a:pPr>
              <a:r>
                <a:rPr lang="en-GB" altLang="en-US" sz="2700" b="1" dirty="0">
                  <a:latin typeface="Arial" panose="020B0604020202020204" pitchFamily="34" charset="0"/>
                </a:rPr>
                <a:t>Feature Extraction</a:t>
              </a:r>
            </a:p>
          </p:txBody>
        </p:sp>
        <p:sp>
          <p:nvSpPr>
            <p:cNvPr id="26" name="Text Box 2">
              <a:extLst>
                <a:ext uri="{FF2B5EF4-FFF2-40B4-BE49-F238E27FC236}">
                  <a16:creationId xmlns:a16="http://schemas.microsoft.com/office/drawing/2014/main" id="{EDD44257-9E43-49C2-B716-433FF8D5A474}"/>
                </a:ext>
              </a:extLst>
            </p:cNvPr>
            <p:cNvSpPr txBox="1">
              <a:spLocks noChangeArrowheads="1"/>
            </p:cNvSpPr>
            <p:nvPr/>
          </p:nvSpPr>
          <p:spPr bwMode="auto">
            <a:xfrm>
              <a:off x="3719" y="10049"/>
              <a:ext cx="3998" cy="1017"/>
            </a:xfrm>
            <a:prstGeom prst="rect">
              <a:avLst/>
            </a:prstGeom>
            <a:solidFill>
              <a:srgbClr val="FFFFFF"/>
            </a:solidFill>
            <a:ln w="9525">
              <a:solidFill>
                <a:srgbClr val="000000"/>
              </a:solidFill>
              <a:miter lim="800000"/>
              <a:headEnd/>
              <a:tailEnd/>
            </a:ln>
          </p:spPr>
          <p:txBody>
            <a:bodyPr vert="horz" wrap="square" lIns="137160" tIns="68580" rIns="137160" bIns="68580" numCol="1" anchor="t" anchorCtr="0" compatLnSpc="1">
              <a:prstTxWarp prst="textNoShape">
                <a:avLst/>
              </a:prstTxWarp>
            </a:bodyPr>
            <a:lstStyle/>
            <a:p>
              <a:pPr algn="ctr" defTabSz="1371600" eaLnBrk="0" fontAlgn="base" hangingPunct="0">
                <a:spcBef>
                  <a:spcPct val="0"/>
                </a:spcBef>
                <a:spcAft>
                  <a:spcPct val="0"/>
                </a:spcAft>
              </a:pPr>
              <a:endParaRPr lang="en-GB" altLang="en-US" sz="1200" b="1" dirty="0"/>
            </a:p>
            <a:p>
              <a:pPr algn="ctr" defTabSz="1371600" eaLnBrk="0" fontAlgn="base" hangingPunct="0">
                <a:spcBef>
                  <a:spcPct val="0"/>
                </a:spcBef>
                <a:spcAft>
                  <a:spcPct val="0"/>
                </a:spcAft>
              </a:pPr>
              <a:r>
                <a:rPr lang="en-GB" altLang="en-US" sz="2700" b="1" dirty="0">
                  <a:latin typeface="Arial" panose="020B0604020202020204" pitchFamily="34" charset="0"/>
                </a:rPr>
                <a:t>Deployment  and Testing </a:t>
              </a:r>
            </a:p>
            <a:p>
              <a:pPr defTabSz="1371600" eaLnBrk="0" fontAlgn="base" hangingPunct="0">
                <a:spcBef>
                  <a:spcPct val="0"/>
                </a:spcBef>
                <a:spcAft>
                  <a:spcPct val="0"/>
                </a:spcAft>
              </a:pPr>
              <a:endParaRPr lang="en-GB" altLang="en-US" sz="2700" b="1" dirty="0">
                <a:latin typeface="Arial" panose="020B0604020202020204" pitchFamily="34" charset="0"/>
              </a:endParaRPr>
            </a:p>
          </p:txBody>
        </p:sp>
      </p:grpSp>
      <p:sp>
        <p:nvSpPr>
          <p:cNvPr id="19" name="Arrow: Down 18">
            <a:extLst>
              <a:ext uri="{FF2B5EF4-FFF2-40B4-BE49-F238E27FC236}">
                <a16:creationId xmlns:a16="http://schemas.microsoft.com/office/drawing/2014/main" id="{D446A12A-48B6-4931-9B92-F1EB29ED0066}"/>
              </a:ext>
            </a:extLst>
          </p:cNvPr>
          <p:cNvSpPr/>
          <p:nvPr/>
        </p:nvSpPr>
        <p:spPr>
          <a:xfrm>
            <a:off x="9645598" y="2655627"/>
            <a:ext cx="399653" cy="642609"/>
          </a:xfrm>
          <a:prstGeom prst="downArrow">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29" name="Arrow: Down 28">
            <a:extLst>
              <a:ext uri="{FF2B5EF4-FFF2-40B4-BE49-F238E27FC236}">
                <a16:creationId xmlns:a16="http://schemas.microsoft.com/office/drawing/2014/main" id="{1385F0DF-10E7-44F4-8D0A-DDF579721FC0}"/>
              </a:ext>
            </a:extLst>
          </p:cNvPr>
          <p:cNvSpPr/>
          <p:nvPr/>
        </p:nvSpPr>
        <p:spPr>
          <a:xfrm>
            <a:off x="9645596" y="5302979"/>
            <a:ext cx="399653" cy="699014"/>
          </a:xfrm>
          <a:prstGeom prst="downArrow">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30" name="Arrow: Down 29">
            <a:extLst>
              <a:ext uri="{FF2B5EF4-FFF2-40B4-BE49-F238E27FC236}">
                <a16:creationId xmlns:a16="http://schemas.microsoft.com/office/drawing/2014/main" id="{2914EA75-F42B-4D2D-8011-BC7404CC28C2}"/>
              </a:ext>
            </a:extLst>
          </p:cNvPr>
          <p:cNvSpPr/>
          <p:nvPr/>
        </p:nvSpPr>
        <p:spPr>
          <a:xfrm>
            <a:off x="9645596" y="6820439"/>
            <a:ext cx="399653" cy="642609"/>
          </a:xfrm>
          <a:prstGeom prst="downArrow">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31" name="Arrow: Down 30">
            <a:extLst>
              <a:ext uri="{FF2B5EF4-FFF2-40B4-BE49-F238E27FC236}">
                <a16:creationId xmlns:a16="http://schemas.microsoft.com/office/drawing/2014/main" id="{92005DF9-A459-4793-8C2D-9069CE9FE5F8}"/>
              </a:ext>
            </a:extLst>
          </p:cNvPr>
          <p:cNvSpPr/>
          <p:nvPr/>
        </p:nvSpPr>
        <p:spPr>
          <a:xfrm>
            <a:off x="9645594" y="8230046"/>
            <a:ext cx="399654" cy="559935"/>
          </a:xfrm>
          <a:prstGeom prst="downArrow">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32" name="Arrow: Down 31">
            <a:extLst>
              <a:ext uri="{FF2B5EF4-FFF2-40B4-BE49-F238E27FC236}">
                <a16:creationId xmlns:a16="http://schemas.microsoft.com/office/drawing/2014/main" id="{4E4B3AA9-058E-4FE2-AB3D-5A995BA03F66}"/>
              </a:ext>
            </a:extLst>
          </p:cNvPr>
          <p:cNvSpPr/>
          <p:nvPr/>
        </p:nvSpPr>
        <p:spPr>
          <a:xfrm>
            <a:off x="9645594" y="4013567"/>
            <a:ext cx="399654" cy="522414"/>
          </a:xfrm>
          <a:prstGeom prst="downArrow">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Tree>
    <p:extLst>
      <p:ext uri="{BB962C8B-B14F-4D97-AF65-F5344CB8AC3E}">
        <p14:creationId xmlns:p14="http://schemas.microsoft.com/office/powerpoint/2010/main" val="1147369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9308" y="-30193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2696760" y="301937"/>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2035253">
            <a:off x="16397917" y="5645186"/>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AutoShape 5"/>
          <p:cNvSpPr/>
          <p:nvPr/>
        </p:nvSpPr>
        <p:spPr>
          <a:xfrm>
            <a:off x="1589541" y="3342862"/>
            <a:ext cx="15108918" cy="0"/>
          </a:xfrm>
          <a:prstGeom prst="line">
            <a:avLst/>
          </a:prstGeom>
          <a:ln w="38100" cap="flat">
            <a:solidFill>
              <a:srgbClr val="286F17"/>
            </a:solidFill>
            <a:prstDash val="solid"/>
            <a:headEnd type="none" w="sm" len="sm"/>
            <a:tailEnd type="none" w="sm" len="sm"/>
          </a:ln>
        </p:spPr>
        <p:txBody>
          <a:bodyPr/>
          <a:lstStyle/>
          <a:p>
            <a:endParaRPr lang="en-IN"/>
          </a:p>
        </p:txBody>
      </p:sp>
      <p:grpSp>
        <p:nvGrpSpPr>
          <p:cNvPr id="6" name="Group 6"/>
          <p:cNvGrpSpPr/>
          <p:nvPr/>
        </p:nvGrpSpPr>
        <p:grpSpPr>
          <a:xfrm>
            <a:off x="3459992" y="3092321"/>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6F17"/>
            </a:solidFill>
          </p:spPr>
          <p:txBody>
            <a:bodyPr/>
            <a:lstStyle/>
            <a:p>
              <a:endParaRPr lang="en-IN"/>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646733" y="4973197"/>
            <a:ext cx="3805700" cy="4155240"/>
          </a:xfrm>
          <a:prstGeom prst="rect">
            <a:avLst/>
          </a:prstGeom>
        </p:spPr>
        <p:txBody>
          <a:bodyPr lIns="0" tIns="0" rIns="0" bIns="0" rtlCol="0" anchor="t">
            <a:spAutoFit/>
          </a:bodyPr>
          <a:lstStyle/>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Collect relevant soil data (pH, moisture, nutrient levels) and plant disease image datasets.</a:t>
            </a:r>
          </a:p>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Compile a dataset containing various crop types, their soil requirements, and corresponding optimal conditions.</a:t>
            </a:r>
          </a:p>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Gather image datasets of common crop diseases to train the ResNet model.</a:t>
            </a:r>
          </a:p>
          <a:p>
            <a:pPr algn="ctr">
              <a:lnSpc>
                <a:spcPts val="2545"/>
              </a:lnSpc>
            </a:pPr>
            <a:endParaRPr lang="en-US" sz="1844" spc="180" dirty="0">
              <a:solidFill>
                <a:srgbClr val="286F17"/>
              </a:solidFill>
              <a:latin typeface="DM Sans"/>
              <a:ea typeface="DM Sans"/>
              <a:cs typeface="DM Sans"/>
              <a:sym typeface="DM Sans"/>
            </a:endParaRPr>
          </a:p>
        </p:txBody>
      </p:sp>
      <p:sp>
        <p:nvSpPr>
          <p:cNvPr id="10" name="TextBox 10"/>
          <p:cNvSpPr txBox="1"/>
          <p:nvPr/>
        </p:nvSpPr>
        <p:spPr>
          <a:xfrm>
            <a:off x="2696760" y="914400"/>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01</a:t>
            </a:r>
          </a:p>
        </p:txBody>
      </p:sp>
      <p:sp>
        <p:nvSpPr>
          <p:cNvPr id="11" name="TextBox 11"/>
          <p:cNvSpPr txBox="1"/>
          <p:nvPr/>
        </p:nvSpPr>
        <p:spPr>
          <a:xfrm>
            <a:off x="1824496" y="3649901"/>
            <a:ext cx="3936965" cy="999170"/>
          </a:xfrm>
          <a:prstGeom prst="rect">
            <a:avLst/>
          </a:prstGeom>
        </p:spPr>
        <p:txBody>
          <a:bodyPr lIns="0" tIns="0" rIns="0" bIns="0" rtlCol="0" anchor="t">
            <a:spAutoFit/>
          </a:bodyPr>
          <a:lstStyle/>
          <a:p>
            <a:pPr algn="ctr">
              <a:lnSpc>
                <a:spcPts val="4073"/>
              </a:lnSpc>
            </a:pPr>
            <a:r>
              <a:rPr lang="en-US" sz="2951" b="1" spc="289" dirty="0">
                <a:solidFill>
                  <a:srgbClr val="286F17"/>
                </a:solidFill>
                <a:latin typeface="Times New Roman" panose="02020603050405020304" pitchFamily="18" charset="0"/>
                <a:ea typeface="DM Sans Bold"/>
                <a:cs typeface="Times New Roman" panose="02020603050405020304" pitchFamily="18" charset="0"/>
                <a:sym typeface="DM Sans Bold"/>
              </a:rPr>
              <a:t>DATA COLLECTION</a:t>
            </a:r>
          </a:p>
        </p:txBody>
      </p:sp>
      <p:sp>
        <p:nvSpPr>
          <p:cNvPr id="12" name="Freeform 12"/>
          <p:cNvSpPr/>
          <p:nvPr/>
        </p:nvSpPr>
        <p:spPr>
          <a:xfrm>
            <a:off x="6292382" y="243287"/>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3" name="Group 13"/>
          <p:cNvGrpSpPr/>
          <p:nvPr/>
        </p:nvGrpSpPr>
        <p:grpSpPr>
          <a:xfrm>
            <a:off x="7055613" y="3073271"/>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6F17"/>
            </a:solidFill>
          </p:spPr>
          <p:txBody>
            <a:bodyPr/>
            <a:lstStyle/>
            <a:p>
              <a:endParaRPr lang="en-IN"/>
            </a:p>
          </p:txBody>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252547" y="914400"/>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02</a:t>
            </a:r>
          </a:p>
        </p:txBody>
      </p:sp>
      <p:sp>
        <p:nvSpPr>
          <p:cNvPr id="17" name="Freeform 17"/>
          <p:cNvSpPr/>
          <p:nvPr/>
        </p:nvSpPr>
        <p:spPr>
          <a:xfrm>
            <a:off x="9652502" y="243287"/>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8" name="Group 18"/>
          <p:cNvGrpSpPr/>
          <p:nvPr/>
        </p:nvGrpSpPr>
        <p:grpSpPr>
          <a:xfrm>
            <a:off x="10521294" y="3073271"/>
            <a:ext cx="501082" cy="5010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6F17"/>
            </a:solidFill>
          </p:spPr>
          <p:txBody>
            <a:bodyPr/>
            <a:lstStyle/>
            <a:p>
              <a:endParaRPr lang="en-IN"/>
            </a:p>
          </p:txBody>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9758062" y="914400"/>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03</a:t>
            </a:r>
          </a:p>
        </p:txBody>
      </p:sp>
      <p:sp>
        <p:nvSpPr>
          <p:cNvPr id="22" name="Freeform 22"/>
          <p:cNvSpPr/>
          <p:nvPr/>
        </p:nvSpPr>
        <p:spPr>
          <a:xfrm>
            <a:off x="13261983" y="243287"/>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23" name="Group 23"/>
          <p:cNvGrpSpPr/>
          <p:nvPr/>
        </p:nvGrpSpPr>
        <p:grpSpPr>
          <a:xfrm>
            <a:off x="14025215" y="3131921"/>
            <a:ext cx="501082" cy="50108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6F17"/>
            </a:solidFill>
          </p:spPr>
          <p:txBody>
            <a:bodyPr/>
            <a:lstStyle/>
            <a:p>
              <a:endParaRPr lang="en-IN"/>
            </a:p>
          </p:txBody>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259519" y="914400"/>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04</a:t>
            </a:r>
          </a:p>
        </p:txBody>
      </p:sp>
      <p:sp>
        <p:nvSpPr>
          <p:cNvPr id="27" name="TextBox 27"/>
          <p:cNvSpPr txBox="1"/>
          <p:nvPr/>
        </p:nvSpPr>
        <p:spPr>
          <a:xfrm>
            <a:off x="5890583" y="4973197"/>
            <a:ext cx="3204526" cy="4155240"/>
          </a:xfrm>
          <a:prstGeom prst="rect">
            <a:avLst/>
          </a:prstGeom>
        </p:spPr>
        <p:txBody>
          <a:bodyPr lIns="0" tIns="0" rIns="0" bIns="0" rtlCol="0" anchor="t">
            <a:spAutoFit/>
          </a:bodyPr>
          <a:lstStyle/>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Develop a chatbot using Natural Language Processing (NLP) to understand and respond to farmers' queries.</a:t>
            </a:r>
          </a:p>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Integrate the XGBoost model to provide real-time crop recommendations when farmers input soil parameters</a:t>
            </a:r>
            <a:r>
              <a:rPr lang="en-US" sz="1844" spc="180" dirty="0">
                <a:solidFill>
                  <a:srgbClr val="286F17"/>
                </a:solidFill>
                <a:latin typeface="DM Sans"/>
                <a:ea typeface="DM Sans"/>
                <a:cs typeface="DM Sans"/>
                <a:sym typeface="DM Sans"/>
              </a:rPr>
              <a:t>.</a:t>
            </a:r>
          </a:p>
          <a:p>
            <a:pPr algn="ctr">
              <a:lnSpc>
                <a:spcPts val="2545"/>
              </a:lnSpc>
            </a:pPr>
            <a:endParaRPr lang="en-US" sz="1844" spc="180" dirty="0">
              <a:solidFill>
                <a:srgbClr val="286F17"/>
              </a:solidFill>
              <a:latin typeface="DM Sans"/>
              <a:ea typeface="DM Sans"/>
              <a:cs typeface="DM Sans"/>
              <a:sym typeface="DM Sans"/>
            </a:endParaRPr>
          </a:p>
          <a:p>
            <a:pPr algn="ctr">
              <a:lnSpc>
                <a:spcPts val="2545"/>
              </a:lnSpc>
            </a:pPr>
            <a:endParaRPr lang="en-US" sz="1844" spc="180" dirty="0">
              <a:solidFill>
                <a:srgbClr val="286F17"/>
              </a:solidFill>
              <a:latin typeface="DM Sans"/>
              <a:ea typeface="DM Sans"/>
              <a:cs typeface="DM Sans"/>
              <a:sym typeface="DM Sans"/>
            </a:endParaRPr>
          </a:p>
        </p:txBody>
      </p:sp>
      <p:sp>
        <p:nvSpPr>
          <p:cNvPr id="28" name="TextBox 28"/>
          <p:cNvSpPr txBox="1"/>
          <p:nvPr/>
        </p:nvSpPr>
        <p:spPr>
          <a:xfrm>
            <a:off x="5703891" y="3649901"/>
            <a:ext cx="3701263" cy="1008866"/>
          </a:xfrm>
          <a:prstGeom prst="rect">
            <a:avLst/>
          </a:prstGeom>
        </p:spPr>
        <p:txBody>
          <a:bodyPr wrap="square" lIns="0" tIns="0" rIns="0" bIns="0" rtlCol="0" anchor="t">
            <a:spAutoFit/>
          </a:bodyPr>
          <a:lstStyle/>
          <a:p>
            <a:pPr algn="ctr">
              <a:lnSpc>
                <a:spcPts val="4073"/>
              </a:lnSpc>
            </a:pPr>
            <a:r>
              <a:rPr lang="en-US" sz="2951" b="1" spc="289" dirty="0">
                <a:solidFill>
                  <a:srgbClr val="286F17"/>
                </a:solidFill>
                <a:latin typeface="Times New Roman" panose="02020603050405020304" pitchFamily="18" charset="0"/>
                <a:ea typeface="DM Sans Bold"/>
                <a:cs typeface="Times New Roman" panose="02020603050405020304" pitchFamily="18" charset="0"/>
                <a:sym typeface="DM Sans Bold"/>
              </a:rPr>
              <a:t>CHATBOT</a:t>
            </a:r>
          </a:p>
          <a:p>
            <a:pPr algn="ctr">
              <a:lnSpc>
                <a:spcPts val="4073"/>
              </a:lnSpc>
            </a:pPr>
            <a:r>
              <a:rPr lang="en-US" sz="2951" b="1" spc="289" dirty="0">
                <a:solidFill>
                  <a:srgbClr val="286F17"/>
                </a:solidFill>
                <a:latin typeface="Times New Roman" panose="02020603050405020304" pitchFamily="18" charset="0"/>
                <a:ea typeface="DM Sans Bold"/>
                <a:cs typeface="Times New Roman" panose="02020603050405020304" pitchFamily="18" charset="0"/>
                <a:sym typeface="DM Sans Bold"/>
              </a:rPr>
              <a:t>DEVELOPEMENT</a:t>
            </a:r>
          </a:p>
        </p:txBody>
      </p:sp>
      <p:sp>
        <p:nvSpPr>
          <p:cNvPr id="29" name="TextBox 29"/>
          <p:cNvSpPr txBox="1"/>
          <p:nvPr/>
        </p:nvSpPr>
        <p:spPr>
          <a:xfrm>
            <a:off x="9533259" y="4845800"/>
            <a:ext cx="3204526" cy="4796441"/>
          </a:xfrm>
          <a:prstGeom prst="rect">
            <a:avLst/>
          </a:prstGeom>
        </p:spPr>
        <p:txBody>
          <a:bodyPr lIns="0" tIns="0" rIns="0" bIns="0" rtlCol="0" anchor="t">
            <a:spAutoFit/>
          </a:bodyPr>
          <a:lstStyle/>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XGBoost Model:</a:t>
            </a:r>
          </a:p>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Train the XGBoost model using soil data to classify and recommend suitable crops based on input parameters like pH, moisture, and nutrients.</a:t>
            </a:r>
          </a:p>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ResNet Model:</a:t>
            </a:r>
          </a:p>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Train the ResNet model on the disease image dataset to classify plant diseases based on visual characteristics.</a:t>
            </a:r>
          </a:p>
          <a:p>
            <a:pPr algn="ctr">
              <a:lnSpc>
                <a:spcPts val="2545"/>
              </a:lnSpc>
            </a:pPr>
            <a:endParaRPr lang="en-US" sz="1844" spc="180" dirty="0">
              <a:solidFill>
                <a:srgbClr val="286F17"/>
              </a:solidFill>
              <a:latin typeface="DM Sans"/>
              <a:ea typeface="DM Sans"/>
              <a:cs typeface="DM Sans"/>
              <a:sym typeface="DM Sans"/>
            </a:endParaRPr>
          </a:p>
        </p:txBody>
      </p:sp>
      <p:sp>
        <p:nvSpPr>
          <p:cNvPr id="30" name="TextBox 30"/>
          <p:cNvSpPr txBox="1"/>
          <p:nvPr/>
        </p:nvSpPr>
        <p:spPr>
          <a:xfrm>
            <a:off x="9652502" y="3649901"/>
            <a:ext cx="2709833" cy="999170"/>
          </a:xfrm>
          <a:prstGeom prst="rect">
            <a:avLst/>
          </a:prstGeom>
        </p:spPr>
        <p:txBody>
          <a:bodyPr lIns="0" tIns="0" rIns="0" bIns="0" rtlCol="0" anchor="t">
            <a:spAutoFit/>
          </a:bodyPr>
          <a:lstStyle/>
          <a:p>
            <a:pPr algn="ctr">
              <a:lnSpc>
                <a:spcPts val="4073"/>
              </a:lnSpc>
            </a:pPr>
            <a:r>
              <a:rPr lang="en-US" sz="2951" b="1" spc="289" dirty="0">
                <a:solidFill>
                  <a:srgbClr val="286F17"/>
                </a:solidFill>
                <a:latin typeface="Times New Roman" panose="02020603050405020304" pitchFamily="18" charset="0"/>
                <a:ea typeface="DM Sans Bold"/>
                <a:cs typeface="Times New Roman" panose="02020603050405020304" pitchFamily="18" charset="0"/>
                <a:sym typeface="DM Sans Bold"/>
              </a:rPr>
              <a:t>MODEL TRAINING</a:t>
            </a:r>
          </a:p>
        </p:txBody>
      </p:sp>
      <p:sp>
        <p:nvSpPr>
          <p:cNvPr id="31" name="TextBox 31"/>
          <p:cNvSpPr txBox="1"/>
          <p:nvPr/>
        </p:nvSpPr>
        <p:spPr>
          <a:xfrm>
            <a:off x="12912075" y="4630561"/>
            <a:ext cx="4126818" cy="2872838"/>
          </a:xfrm>
          <a:prstGeom prst="rect">
            <a:avLst/>
          </a:prstGeom>
        </p:spPr>
        <p:txBody>
          <a:bodyPr lIns="0" tIns="0" rIns="0" bIns="0" rtlCol="0" anchor="t">
            <a:spAutoFit/>
          </a:bodyPr>
          <a:lstStyle/>
          <a:p>
            <a:pPr algn="ctr">
              <a:lnSpc>
                <a:spcPts val="2545"/>
              </a:lnSpc>
            </a:pPr>
            <a:endParaRPr dirty="0"/>
          </a:p>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Deploy the chatbot as a web or mobile application accessible to farmers.</a:t>
            </a:r>
          </a:p>
          <a:p>
            <a:pPr marL="398206" lvl="1" indent="-199103" algn="ctr">
              <a:lnSpc>
                <a:spcPts val="2545"/>
              </a:lnSpc>
              <a:buFont typeface="Arial"/>
              <a:buChar char="•"/>
            </a:pPr>
            <a:r>
              <a:rPr lang="en-US" sz="1844" spc="180" dirty="0">
                <a:solidFill>
                  <a:srgbClr val="286F17"/>
                </a:solidFill>
                <a:latin typeface="Times New Roman" panose="02020603050405020304" pitchFamily="18" charset="0"/>
                <a:ea typeface="DM Sans"/>
                <a:cs typeface="Times New Roman" panose="02020603050405020304" pitchFamily="18" charset="0"/>
                <a:sym typeface="DM Sans"/>
              </a:rPr>
              <a:t>Ensure real-time functionality for answering queries, crop recommendations, and disease detection.</a:t>
            </a:r>
          </a:p>
          <a:p>
            <a:pPr algn="ctr">
              <a:lnSpc>
                <a:spcPts val="2545"/>
              </a:lnSpc>
            </a:pPr>
            <a:endParaRPr lang="en-US" sz="1844" spc="180" dirty="0">
              <a:solidFill>
                <a:srgbClr val="286F17"/>
              </a:solidFill>
              <a:latin typeface="DM Sans"/>
              <a:ea typeface="DM Sans"/>
              <a:cs typeface="DM Sans"/>
              <a:sym typeface="DM Sans"/>
            </a:endParaRPr>
          </a:p>
        </p:txBody>
      </p:sp>
      <p:sp>
        <p:nvSpPr>
          <p:cNvPr id="32" name="TextBox 32"/>
          <p:cNvSpPr txBox="1"/>
          <p:nvPr/>
        </p:nvSpPr>
        <p:spPr>
          <a:xfrm>
            <a:off x="12559138" y="3649901"/>
            <a:ext cx="4672661" cy="999170"/>
          </a:xfrm>
          <a:prstGeom prst="rect">
            <a:avLst/>
          </a:prstGeom>
        </p:spPr>
        <p:txBody>
          <a:bodyPr lIns="0" tIns="0" rIns="0" bIns="0" rtlCol="0" anchor="t">
            <a:spAutoFit/>
          </a:bodyPr>
          <a:lstStyle/>
          <a:p>
            <a:pPr algn="ctr">
              <a:lnSpc>
                <a:spcPts val="4073"/>
              </a:lnSpc>
            </a:pPr>
            <a:r>
              <a:rPr lang="en-US" sz="2951" b="1" spc="289" dirty="0">
                <a:solidFill>
                  <a:srgbClr val="286F17"/>
                </a:solidFill>
                <a:latin typeface="Times New Roman" panose="02020603050405020304" pitchFamily="18" charset="0"/>
                <a:ea typeface="DM Sans Bold"/>
                <a:cs typeface="Times New Roman" panose="02020603050405020304" pitchFamily="18" charset="0"/>
                <a:sym typeface="DM Sans Bold"/>
              </a:rPr>
              <a:t>TESTING &amp; DEPLOYMENT</a:t>
            </a:r>
          </a:p>
        </p:txBody>
      </p:sp>
      <p:sp>
        <p:nvSpPr>
          <p:cNvPr id="33" name="Freeform 33"/>
          <p:cNvSpPr/>
          <p:nvPr/>
        </p:nvSpPr>
        <p:spPr>
          <a:xfrm rot="-10799999">
            <a:off x="-4042099" y="-7251024"/>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IN"/>
          </a:p>
        </p:txBody>
      </p:sp>
      <p:grpSp>
        <p:nvGrpSpPr>
          <p:cNvPr id="4" name="Group 4"/>
          <p:cNvGrpSpPr/>
          <p:nvPr/>
        </p:nvGrpSpPr>
        <p:grpSpPr>
          <a:xfrm>
            <a:off x="2142191" y="2970632"/>
            <a:ext cx="11265441" cy="6773299"/>
            <a:chOff x="0" y="0"/>
            <a:chExt cx="4316278" cy="2595144"/>
          </a:xfrm>
        </p:grpSpPr>
        <p:sp>
          <p:nvSpPr>
            <p:cNvPr id="5" name="Freeform 5"/>
            <p:cNvSpPr/>
            <p:nvPr/>
          </p:nvSpPr>
          <p:spPr>
            <a:xfrm>
              <a:off x="0" y="0"/>
              <a:ext cx="4316278" cy="2595144"/>
            </a:xfrm>
            <a:custGeom>
              <a:avLst/>
              <a:gdLst/>
              <a:ahLst/>
              <a:cxnLst/>
              <a:rect l="l" t="t" r="r" b="b"/>
              <a:pathLst>
                <a:path w="4316278" h="2595144">
                  <a:moveTo>
                    <a:pt x="0" y="0"/>
                  </a:moveTo>
                  <a:lnTo>
                    <a:pt x="4316278" y="0"/>
                  </a:lnTo>
                  <a:lnTo>
                    <a:pt x="4316278" y="2595144"/>
                  </a:lnTo>
                  <a:lnTo>
                    <a:pt x="0" y="2595144"/>
                  </a:lnTo>
                  <a:close/>
                </a:path>
              </a:pathLst>
            </a:custGeom>
            <a:solidFill>
              <a:srgbClr val="EFEFEF"/>
            </a:solidFill>
          </p:spPr>
          <p:txBody>
            <a:bodyPr/>
            <a:lstStyle/>
            <a:p>
              <a:endParaRPr lang="en-IN"/>
            </a:p>
          </p:txBody>
        </p:sp>
        <p:sp>
          <p:nvSpPr>
            <p:cNvPr id="6" name="TextBox 6"/>
            <p:cNvSpPr txBox="1"/>
            <p:nvPr/>
          </p:nvSpPr>
          <p:spPr>
            <a:xfrm>
              <a:off x="0" y="-19050"/>
              <a:ext cx="4316278" cy="2614194"/>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3276197" y="811915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2588808" y="2970632"/>
            <a:ext cx="13708378" cy="6625716"/>
          </a:xfrm>
          <a:custGeom>
            <a:avLst/>
            <a:gdLst/>
            <a:ahLst/>
            <a:cxnLst/>
            <a:rect l="l" t="t" r="r" b="b"/>
            <a:pathLst>
              <a:path w="13708378" h="6625716">
                <a:moveTo>
                  <a:pt x="0" y="0"/>
                </a:moveTo>
                <a:lnTo>
                  <a:pt x="13708378" y="0"/>
                </a:lnTo>
                <a:lnTo>
                  <a:pt x="13708378" y="6625716"/>
                </a:lnTo>
                <a:lnTo>
                  <a:pt x="0" y="6625716"/>
                </a:lnTo>
                <a:lnTo>
                  <a:pt x="0" y="0"/>
                </a:lnTo>
                <a:close/>
              </a:path>
            </a:pathLst>
          </a:custGeom>
          <a:blipFill>
            <a:blip r:embed="rId6"/>
            <a:stretch>
              <a:fillRect/>
            </a:stretch>
          </a:blipFill>
        </p:spPr>
        <p:txBody>
          <a:bodyPr/>
          <a:lstStyle/>
          <a:p>
            <a:endParaRPr lang="en-IN" dirty="0"/>
          </a:p>
        </p:txBody>
      </p:sp>
      <p:sp>
        <p:nvSpPr>
          <p:cNvPr id="9" name="TextBox 9"/>
          <p:cNvSpPr txBox="1"/>
          <p:nvPr/>
        </p:nvSpPr>
        <p:spPr>
          <a:xfrm>
            <a:off x="2142191" y="888605"/>
            <a:ext cx="12548672" cy="1507657"/>
          </a:xfrm>
          <a:prstGeom prst="rect">
            <a:avLst/>
          </a:prstGeom>
        </p:spPr>
        <p:txBody>
          <a:bodyPr lIns="0" tIns="0" rIns="0" bIns="0" rtlCol="0" anchor="t">
            <a:spAutoFit/>
          </a:bodyPr>
          <a:lstStyle/>
          <a:p>
            <a:pPr algn="l">
              <a:lnSpc>
                <a:spcPts val="13774"/>
              </a:lnSpc>
            </a:pPr>
            <a:r>
              <a:rPr lang="en-US" sz="6000" b="1" spc="978" dirty="0">
                <a:solidFill>
                  <a:srgbClr val="286F17"/>
                </a:solidFill>
                <a:latin typeface="Times New Roman" panose="02020603050405020304" pitchFamily="18" charset="0"/>
                <a:ea typeface="Oswald Bold"/>
                <a:cs typeface="Times New Roman" panose="02020603050405020304" pitchFamily="18" charset="0"/>
                <a:sym typeface="Oswald Bold"/>
              </a:rPr>
              <a:t>6.System Design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3276197" y="811915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5609084" y="2384708"/>
            <a:ext cx="9931617" cy="7743330"/>
          </a:xfrm>
          <a:custGeom>
            <a:avLst/>
            <a:gdLst/>
            <a:ahLst/>
            <a:cxnLst/>
            <a:rect l="l" t="t" r="r" b="b"/>
            <a:pathLst>
              <a:path w="9931617" h="7743330">
                <a:moveTo>
                  <a:pt x="0" y="0"/>
                </a:moveTo>
                <a:lnTo>
                  <a:pt x="9931618" y="0"/>
                </a:lnTo>
                <a:lnTo>
                  <a:pt x="9931618" y="7743330"/>
                </a:lnTo>
                <a:lnTo>
                  <a:pt x="0" y="7743330"/>
                </a:lnTo>
                <a:lnTo>
                  <a:pt x="0" y="0"/>
                </a:lnTo>
                <a:close/>
              </a:path>
            </a:pathLst>
          </a:custGeom>
          <a:blipFill>
            <a:blip r:embed="rId5"/>
            <a:stretch>
              <a:fillRect r="-3084"/>
            </a:stretch>
          </a:blipFill>
        </p:spPr>
        <p:txBody>
          <a:bodyPr/>
          <a:lstStyle/>
          <a:p>
            <a:endParaRPr lang="en-IN"/>
          </a:p>
        </p:txBody>
      </p:sp>
      <p:sp>
        <p:nvSpPr>
          <p:cNvPr id="5" name="TextBox 5"/>
          <p:cNvSpPr txBox="1"/>
          <p:nvPr/>
        </p:nvSpPr>
        <p:spPr>
          <a:xfrm>
            <a:off x="2142191" y="955280"/>
            <a:ext cx="7847888" cy="1052182"/>
          </a:xfrm>
          <a:prstGeom prst="rect">
            <a:avLst/>
          </a:prstGeom>
        </p:spPr>
        <p:txBody>
          <a:bodyPr lIns="0" tIns="0" rIns="0" bIns="0" rtlCol="0" anchor="t">
            <a:spAutoFit/>
          </a:bodyPr>
          <a:lstStyle/>
          <a:p>
            <a:pPr algn="l">
              <a:lnSpc>
                <a:spcPts val="8614"/>
              </a:lnSpc>
            </a:pPr>
            <a:r>
              <a:rPr lang="en-US" sz="6242" b="1" spc="611" dirty="0">
                <a:solidFill>
                  <a:srgbClr val="286F17"/>
                </a:solidFill>
                <a:latin typeface="Times New Roman" panose="02020603050405020304" pitchFamily="18" charset="0"/>
                <a:ea typeface="Oswald Bold"/>
                <a:cs typeface="Times New Roman" panose="02020603050405020304" pitchFamily="18" charset="0"/>
                <a:sym typeface="Oswald Bold"/>
              </a:rPr>
              <a:t>UML DIAGRAM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6F17"/>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endParaRPr lang="en-IN"/>
            </a:p>
          </p:txBody>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3968075" y="4873383"/>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endParaRPr lang="en-IN"/>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536819" y="459565"/>
            <a:ext cx="10122433" cy="1333635"/>
          </a:xfrm>
          <a:prstGeom prst="rect">
            <a:avLst/>
          </a:prstGeom>
        </p:spPr>
        <p:txBody>
          <a:bodyPr lIns="0" tIns="0" rIns="0" bIns="0" rtlCol="0" anchor="t">
            <a:spAutoFit/>
          </a:bodyPr>
          <a:lstStyle/>
          <a:p>
            <a:pPr algn="l">
              <a:lnSpc>
                <a:spcPts val="11349"/>
              </a:lnSpc>
            </a:pPr>
            <a:r>
              <a:rPr lang="en-US" sz="8224" b="1" spc="806" dirty="0">
                <a:solidFill>
                  <a:srgbClr val="FFFFFF"/>
                </a:solidFill>
                <a:latin typeface="Times New Roman" panose="02020603050405020304" pitchFamily="18" charset="0"/>
                <a:ea typeface="Oswald Bold"/>
                <a:cs typeface="Times New Roman" panose="02020603050405020304" pitchFamily="18" charset="0"/>
                <a:sym typeface="Oswald Bold"/>
              </a:rPr>
              <a:t>ADVANTAGES</a:t>
            </a:r>
          </a:p>
        </p:txBody>
      </p:sp>
      <p:sp>
        <p:nvSpPr>
          <p:cNvPr id="9" name="TextBox 9"/>
          <p:cNvSpPr txBox="1"/>
          <p:nvPr/>
        </p:nvSpPr>
        <p:spPr>
          <a:xfrm>
            <a:off x="966250" y="1678216"/>
            <a:ext cx="15263572" cy="3746347"/>
          </a:xfrm>
          <a:prstGeom prst="rect">
            <a:avLst/>
          </a:prstGeom>
        </p:spPr>
        <p:txBody>
          <a:bodyPr lIns="0" tIns="0" rIns="0" bIns="0" rtlCol="0" anchor="t">
            <a:spAutoFit/>
          </a:bodyPr>
          <a:lstStyle/>
          <a:p>
            <a:pPr algn="just">
              <a:lnSpc>
                <a:spcPts val="4172"/>
              </a:lnSpc>
            </a:pPr>
            <a:endParaRPr lang="en-US" sz="3023" spc="296" dirty="0">
              <a:solidFill>
                <a:srgbClr val="F5FFF5"/>
              </a:solidFill>
              <a:latin typeface="DM Sans"/>
              <a:ea typeface="DM Sans"/>
              <a:cs typeface="DM Sans"/>
              <a:sym typeface="DM Sans"/>
            </a:endParaRPr>
          </a:p>
          <a:p>
            <a:pPr algn="just">
              <a:lnSpc>
                <a:spcPts val="4172"/>
              </a:lnSpc>
            </a:pPr>
            <a:endParaRPr lang="en-US" sz="3023" spc="296" dirty="0">
              <a:solidFill>
                <a:srgbClr val="F5FFF5"/>
              </a:solidFill>
              <a:latin typeface="DM Sans"/>
              <a:ea typeface="DM Sans"/>
              <a:cs typeface="DM Sans"/>
              <a:sym typeface="DM Sans"/>
            </a:endParaRPr>
          </a:p>
          <a:p>
            <a:pPr algn="just">
              <a:lnSpc>
                <a:spcPts val="4172"/>
              </a:lnSpc>
            </a:pPr>
            <a:endParaRPr lang="en-US" sz="3023" spc="296" dirty="0">
              <a:solidFill>
                <a:srgbClr val="F5FFF5"/>
              </a:solidFill>
              <a:latin typeface="DM Sans"/>
              <a:ea typeface="DM Sans"/>
              <a:cs typeface="DM Sans"/>
              <a:sym typeface="DM Sans"/>
            </a:endParaRPr>
          </a:p>
          <a:p>
            <a:pPr algn="just">
              <a:lnSpc>
                <a:spcPts val="4172"/>
              </a:lnSpc>
            </a:pPr>
            <a:endParaRPr lang="en-US" sz="3023" spc="296" dirty="0">
              <a:solidFill>
                <a:srgbClr val="F5FFF5"/>
              </a:solidFill>
              <a:latin typeface="DM Sans"/>
              <a:ea typeface="DM Sans"/>
              <a:cs typeface="DM Sans"/>
              <a:sym typeface="DM Sans"/>
            </a:endParaRPr>
          </a:p>
          <a:p>
            <a:pPr algn="just">
              <a:lnSpc>
                <a:spcPts val="4172"/>
              </a:lnSpc>
            </a:pPr>
            <a:endParaRPr lang="en-US" sz="3023" spc="296" dirty="0">
              <a:solidFill>
                <a:srgbClr val="F5FFF5"/>
              </a:solidFill>
              <a:latin typeface="DM Sans"/>
              <a:ea typeface="DM Sans"/>
              <a:cs typeface="DM Sans"/>
              <a:sym typeface="DM Sans"/>
            </a:endParaRPr>
          </a:p>
          <a:p>
            <a:pPr algn="just">
              <a:lnSpc>
                <a:spcPts val="4172"/>
              </a:lnSpc>
            </a:pPr>
            <a:endParaRPr lang="en-US" sz="3023" spc="296" dirty="0">
              <a:solidFill>
                <a:srgbClr val="F5FFF5"/>
              </a:solidFill>
              <a:latin typeface="DM Sans"/>
              <a:ea typeface="DM Sans"/>
              <a:cs typeface="DM Sans"/>
              <a:sym typeface="DM Sans"/>
            </a:endParaRPr>
          </a:p>
          <a:p>
            <a:pPr algn="just">
              <a:lnSpc>
                <a:spcPts val="4172"/>
              </a:lnSpc>
            </a:pPr>
            <a:endParaRPr lang="en-US" sz="3023" spc="296" dirty="0">
              <a:solidFill>
                <a:srgbClr val="F5FFF5"/>
              </a:solidFill>
              <a:latin typeface="DM Sans"/>
              <a:ea typeface="DM Sans"/>
              <a:cs typeface="DM Sans"/>
              <a:sym typeface="DM Sans"/>
            </a:endParaRPr>
          </a:p>
        </p:txBody>
      </p:sp>
      <p:sp>
        <p:nvSpPr>
          <p:cNvPr id="10" name="TextBox 10"/>
          <p:cNvSpPr txBox="1"/>
          <p:nvPr/>
        </p:nvSpPr>
        <p:spPr>
          <a:xfrm>
            <a:off x="15907718" y="6699224"/>
            <a:ext cx="2703164" cy="1231620"/>
          </a:xfrm>
          <a:prstGeom prst="rect">
            <a:avLst/>
          </a:prstGeom>
        </p:spPr>
        <p:txBody>
          <a:bodyPr lIns="0" tIns="0" rIns="0" bIns="0" rtlCol="0" anchor="t">
            <a:spAutoFit/>
          </a:bodyPr>
          <a:lstStyle/>
          <a:p>
            <a:pPr marL="0" lvl="0" indent="0" algn="ctr">
              <a:lnSpc>
                <a:spcPts val="10054"/>
              </a:lnSpc>
              <a:spcBef>
                <a:spcPct val="0"/>
              </a:spcBef>
            </a:pPr>
            <a:r>
              <a:rPr lang="en-US" sz="7285" b="1">
                <a:solidFill>
                  <a:srgbClr val="286F17"/>
                </a:solidFill>
                <a:latin typeface="Oswald Bold"/>
                <a:ea typeface="Oswald Bold"/>
                <a:cs typeface="Oswald Bold"/>
                <a:sym typeface="Oswald Bold"/>
              </a:rPr>
              <a:t>97%</a:t>
            </a:r>
          </a:p>
        </p:txBody>
      </p:sp>
      <p:pic>
        <p:nvPicPr>
          <p:cNvPr id="11" name="Picture 11"/>
          <p:cNvPicPr>
            <a:picLocks noChangeAspect="1"/>
          </p:cNvPicPr>
          <p:nvPr/>
        </p:nvPicPr>
        <p:blipFill>
          <a:blip r:embed="rId2"/>
          <a:stretch>
            <a:fillRect/>
          </a:stretch>
        </p:blipFill>
        <p:spPr>
          <a:xfrm>
            <a:off x="14842950" y="7944155"/>
            <a:ext cx="3609596" cy="870256"/>
          </a:xfrm>
          <a:prstGeom prst="rect">
            <a:avLst/>
          </a:prstGeom>
        </p:spPr>
      </p:pic>
      <p:sp>
        <p:nvSpPr>
          <p:cNvPr id="12" name="TextBox 12"/>
          <p:cNvSpPr txBox="1"/>
          <p:nvPr/>
        </p:nvSpPr>
        <p:spPr>
          <a:xfrm>
            <a:off x="14539359" y="8732472"/>
            <a:ext cx="8946687" cy="956405"/>
          </a:xfrm>
          <a:prstGeom prst="rect">
            <a:avLst/>
          </a:prstGeom>
        </p:spPr>
        <p:txBody>
          <a:bodyPr lIns="0" tIns="0" rIns="0" bIns="0" rtlCol="0" anchor="t">
            <a:spAutoFit/>
          </a:bodyPr>
          <a:lstStyle/>
          <a:p>
            <a:pPr algn="l">
              <a:lnSpc>
                <a:spcPts val="7830"/>
              </a:lnSpc>
            </a:pPr>
            <a:r>
              <a:rPr lang="en-US" sz="5674" b="1" spc="556">
                <a:solidFill>
                  <a:srgbClr val="286F17"/>
                </a:solidFill>
                <a:latin typeface="Oswald Bold"/>
                <a:ea typeface="Oswald Bold"/>
                <a:cs typeface="Oswald Bold"/>
                <a:sym typeface="Oswald Bold"/>
              </a:rPr>
              <a:t>ACCURACY</a:t>
            </a:r>
          </a:p>
        </p:txBody>
      </p:sp>
      <p:sp>
        <p:nvSpPr>
          <p:cNvPr id="17" name="Rectangle 5">
            <a:extLst>
              <a:ext uri="{FF2B5EF4-FFF2-40B4-BE49-F238E27FC236}">
                <a16:creationId xmlns:a16="http://schemas.microsoft.com/office/drawing/2014/main" id="{9273BBF0-AD74-749E-1C77-8BA6CE6F8983}"/>
              </a:ext>
            </a:extLst>
          </p:cNvPr>
          <p:cNvSpPr>
            <a:spLocks noChangeArrowheads="1"/>
          </p:cNvSpPr>
          <p:nvPr/>
        </p:nvSpPr>
        <p:spPr bwMode="auto">
          <a:xfrm>
            <a:off x="2058178" y="2477353"/>
            <a:ext cx="12040081" cy="597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020" b="1" i="0" u="none" strike="noStrike" cap="none" normalizeH="0" baseline="0" dirty="0">
                <a:ln>
                  <a:noFill/>
                </a:ln>
                <a:solidFill>
                  <a:schemeClr val="bg1"/>
                </a:solidFill>
                <a:effectLst/>
                <a:latin typeface="Arial" panose="020B0604020202020204" pitchFamily="34" charset="0"/>
              </a:rPr>
              <a:t> </a:t>
            </a:r>
            <a:r>
              <a:rPr kumimoji="0" lang="en-US" altLang="en-US" sz="3020" b="1"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High-Accuracy Crop Recommendation</a:t>
            </a:r>
            <a:r>
              <a:rPr kumimoji="0" lang="en-US" altLang="en-US" sz="302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kumimoji="0" lang="en-US" altLang="en-US" sz="302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XGBoost ana</a:t>
            </a:r>
            <a:r>
              <a:rPr lang="en-US" altLang="en-US" sz="3020" dirty="0">
                <a:solidFill>
                  <a:schemeClr val="bg1"/>
                </a:solidFill>
                <a:latin typeface="Times New Roman" panose="02020603050405020304" pitchFamily="18" charset="0"/>
                <a:cs typeface="Times New Roman" panose="02020603050405020304" pitchFamily="18" charset="0"/>
              </a:rPr>
              <a:t>l</a:t>
            </a:r>
            <a:r>
              <a:rPr kumimoji="0" lang="en-US" altLang="en-US" sz="302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yzes soil parameters (pH, moisture, nutrients) to give precise and reliable crop suggestions.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020" b="1"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Efficient Disease Detection</a:t>
            </a:r>
            <a:r>
              <a:rPr kumimoji="0" lang="en-US" altLang="en-US" sz="302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kumimoji="0" lang="en-US" altLang="en-US" sz="302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ResNet model accurately identifies plant diseases from images, ensuring timely and correct diagnosis.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02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3020" b="1" i="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Real-Time Farmer Support</a:t>
            </a:r>
            <a:r>
              <a:rPr kumimoji="0" lang="en-US" altLang="en-US" sz="302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kumimoji="0" lang="en-US" altLang="en-US" sz="302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The chatbot provides instant answers for crop selection and disease management, reducing effort and reliance on experts.</a:t>
            </a:r>
            <a:endParaRPr lang="en-US" altLang="en-US" sz="302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98FDB-27CD-4764-DCDA-0F24592C5E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521785-809C-EC99-A4E8-9F9C858DBCE5}"/>
              </a:ext>
            </a:extLst>
          </p:cNvPr>
          <p:cNvSpPr/>
          <p:nvPr/>
        </p:nvSpPr>
        <p:spPr>
          <a:xfrm flipH="1" flipV="1">
            <a:off x="-29497" y="-33521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a:extLst>
              <a:ext uri="{FF2B5EF4-FFF2-40B4-BE49-F238E27FC236}">
                <a16:creationId xmlns:a16="http://schemas.microsoft.com/office/drawing/2014/main" id="{3ED9BEC6-6FCF-0A0F-ACCA-F96AB79C79B0}"/>
              </a:ext>
            </a:extLst>
          </p:cNvPr>
          <p:cNvSpPr/>
          <p:nvPr/>
        </p:nvSpPr>
        <p:spPr>
          <a:xfrm>
            <a:off x="-3276197" y="811915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a:extLst>
              <a:ext uri="{FF2B5EF4-FFF2-40B4-BE49-F238E27FC236}">
                <a16:creationId xmlns:a16="http://schemas.microsoft.com/office/drawing/2014/main" id="{8B4BFACA-2E5D-72BC-5BF2-DED2D3D8E436}"/>
              </a:ext>
            </a:extLst>
          </p:cNvPr>
          <p:cNvSpPr txBox="1"/>
          <p:nvPr/>
        </p:nvSpPr>
        <p:spPr>
          <a:xfrm>
            <a:off x="1600200" y="346278"/>
            <a:ext cx="8525809" cy="1024448"/>
          </a:xfrm>
          <a:prstGeom prst="rect">
            <a:avLst/>
          </a:prstGeom>
        </p:spPr>
        <p:txBody>
          <a:bodyPr wrap="square" lIns="0" tIns="0" rIns="0" bIns="0" rtlCol="0" anchor="t">
            <a:spAutoFit/>
          </a:bodyPr>
          <a:lstStyle/>
          <a:p>
            <a:pPr>
              <a:lnSpc>
                <a:spcPts val="8614"/>
              </a:lnSpc>
            </a:pPr>
            <a:r>
              <a:rPr lang="en-US" sz="4800" b="1" spc="611" dirty="0">
                <a:solidFill>
                  <a:srgbClr val="286F17"/>
                </a:solidFill>
                <a:latin typeface="Times New Roman" panose="02020603050405020304" pitchFamily="18" charset="0"/>
                <a:ea typeface="Oswald Bold"/>
                <a:cs typeface="Times New Roman" panose="02020603050405020304" pitchFamily="18" charset="0"/>
                <a:sym typeface="Oswald Bold"/>
              </a:rPr>
              <a:t>7</a:t>
            </a:r>
            <a:r>
              <a:rPr lang="en-US" sz="6242" b="1" spc="611" dirty="0">
                <a:solidFill>
                  <a:srgbClr val="286F17"/>
                </a:solidFill>
                <a:latin typeface="Times New Roman" panose="02020603050405020304" pitchFamily="18" charset="0"/>
                <a:ea typeface="Oswald Bold"/>
                <a:cs typeface="Times New Roman" panose="02020603050405020304" pitchFamily="18" charset="0"/>
                <a:sym typeface="Oswald Bold"/>
              </a:rPr>
              <a:t>.</a:t>
            </a:r>
            <a:r>
              <a:rPr lang="en-IN" sz="4800" b="1" dirty="0">
                <a:solidFill>
                  <a:srgbClr val="236729"/>
                </a:solidFill>
                <a:latin typeface="Arial" panose="020B0604020202020204" pitchFamily="34" charset="0"/>
                <a:cs typeface="Arial" panose="020B0604020202020204" pitchFamily="34" charset="0"/>
              </a:rPr>
              <a:t>IMPLEMENTATION</a:t>
            </a:r>
            <a:endParaRPr lang="en-US" sz="4800" b="1" spc="611" dirty="0">
              <a:solidFill>
                <a:srgbClr val="236729"/>
              </a:solidFill>
              <a:latin typeface="Times New Roman" panose="02020603050405020304" pitchFamily="18" charset="0"/>
              <a:ea typeface="Oswald Bold"/>
              <a:cs typeface="Times New Roman" panose="02020603050405020304" pitchFamily="18" charset="0"/>
              <a:sym typeface="Oswald Bold"/>
            </a:endParaRPr>
          </a:p>
        </p:txBody>
      </p:sp>
      <p:sp>
        <p:nvSpPr>
          <p:cNvPr id="6" name="TextBox 5">
            <a:extLst>
              <a:ext uri="{FF2B5EF4-FFF2-40B4-BE49-F238E27FC236}">
                <a16:creationId xmlns:a16="http://schemas.microsoft.com/office/drawing/2014/main" id="{E59B975B-3A5D-3A73-872F-5FD5630B0835}"/>
              </a:ext>
            </a:extLst>
          </p:cNvPr>
          <p:cNvSpPr txBox="1"/>
          <p:nvPr/>
        </p:nvSpPr>
        <p:spPr>
          <a:xfrm>
            <a:off x="1447800" y="1634048"/>
            <a:ext cx="16183897" cy="9325630"/>
          </a:xfrm>
          <a:prstGeom prst="rect">
            <a:avLst/>
          </a:prstGeom>
          <a:noFill/>
        </p:spPr>
        <p:txBody>
          <a:bodyPr wrap="square" rtlCol="0">
            <a:spAutoFit/>
          </a:bodyPr>
          <a:lstStyle/>
          <a:p>
            <a:pPr algn="just"/>
            <a:r>
              <a:rPr lang="en-IN" sz="4000" b="1" dirty="0">
                <a:solidFill>
                  <a:srgbClr val="0070C0"/>
                </a:solidFill>
                <a:latin typeface="Segoe UI" panose="020B0502040204020203" pitchFamily="34" charset="0"/>
                <a:cs typeface="Segoe UI" panose="020B0502040204020203" pitchFamily="34" charset="0"/>
              </a:rPr>
              <a:t>7.1 Overview </a:t>
            </a:r>
          </a:p>
          <a:p>
            <a:pPr marL="571500" indent="-571500" algn="just">
              <a:buFont typeface="Arial" panose="020B0604020202020204" pitchFamily="34" charset="0"/>
              <a:buChar char="•"/>
            </a:pPr>
            <a:r>
              <a:rPr lang="en-US" sz="4000" b="1" dirty="0"/>
              <a:t>Data Acquisition Pipeline:</a:t>
            </a:r>
            <a:r>
              <a:rPr lang="en-US" sz="4000" dirty="0"/>
              <a:t> Crop images and environmental inputs are collected, preprocessed, and normalized using Python and OpenCV.</a:t>
            </a:r>
          </a:p>
          <a:p>
            <a:pPr algn="just"/>
            <a:endParaRPr lang="en-US" sz="4000" dirty="0"/>
          </a:p>
          <a:p>
            <a:pPr marL="571500" indent="-571500" algn="just">
              <a:buFont typeface="Arial" panose="020B0604020202020204" pitchFamily="34" charset="0"/>
              <a:buChar char="•"/>
            </a:pPr>
            <a:r>
              <a:rPr lang="en-US" sz="4000" b="1" dirty="0"/>
              <a:t>ML Model Integration:</a:t>
            </a:r>
            <a:r>
              <a:rPr lang="en-US" sz="4000" dirty="0"/>
              <a:t> A </a:t>
            </a:r>
            <a:r>
              <a:rPr lang="en-US" sz="4000" dirty="0" err="1"/>
              <a:t>RestNet</a:t>
            </a:r>
            <a:r>
              <a:rPr lang="en-US" sz="4000" dirty="0"/>
              <a:t> deep learning model classifies plant diseases with high accuracy using trained agricultural image datasets.</a:t>
            </a:r>
          </a:p>
          <a:p>
            <a:pPr algn="just"/>
            <a:endParaRPr lang="en-US" sz="4000" dirty="0"/>
          </a:p>
          <a:p>
            <a:pPr marL="571500" indent="-571500" algn="just">
              <a:buFont typeface="Arial" panose="020B0604020202020204" pitchFamily="34" charset="0"/>
              <a:buChar char="•"/>
            </a:pPr>
            <a:r>
              <a:rPr lang="en-US" sz="4000" b="1" dirty="0"/>
              <a:t>Crop Recommendation Engine:</a:t>
            </a:r>
            <a:r>
              <a:rPr lang="en-US" sz="4000" dirty="0"/>
              <a:t> Soil parameters and user-provided inputs are analyzed using a machine-learning model to suggest the most suitable crops.</a:t>
            </a:r>
          </a:p>
          <a:p>
            <a:pPr algn="just"/>
            <a:endParaRPr lang="en-US" sz="4000" dirty="0"/>
          </a:p>
          <a:p>
            <a:pPr marL="571500" indent="-571500" algn="just">
              <a:buFont typeface="Arial" panose="020B0604020202020204" pitchFamily="34" charset="0"/>
              <a:buChar char="•"/>
            </a:pPr>
            <a:r>
              <a:rPr lang="en-US" sz="4000" b="1" dirty="0"/>
              <a:t>AI Assistance:</a:t>
            </a:r>
            <a:r>
              <a:rPr lang="en-US" sz="4000" dirty="0"/>
              <a:t> An integrated AI Chatbot provides real-time farming guidance, answering queries related to crop care, fertilizers, and disease prevention.</a:t>
            </a:r>
            <a:br>
              <a:rPr lang="en-US" sz="4000" dirty="0"/>
            </a:br>
            <a:endParaRPr lang="en-IN" sz="4000" dirty="0"/>
          </a:p>
        </p:txBody>
      </p:sp>
    </p:spTree>
    <p:extLst>
      <p:ext uri="{BB962C8B-B14F-4D97-AF65-F5344CB8AC3E}">
        <p14:creationId xmlns:p14="http://schemas.microsoft.com/office/powerpoint/2010/main" val="394712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 y="-5307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IN"/>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IN"/>
          </a:p>
        </p:txBody>
      </p:sp>
      <p:sp>
        <p:nvSpPr>
          <p:cNvPr id="7" name="Freeform 7"/>
          <p:cNvSpPr/>
          <p:nvPr/>
        </p:nvSpPr>
        <p:spPr>
          <a:xfrm>
            <a:off x="11349998" y="1018248"/>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4"/>
            <a:stretch>
              <a:fillRect l="-49933" r="-49933"/>
            </a:stretch>
          </a:blipFill>
        </p:spPr>
        <p:txBody>
          <a:bodyPr/>
          <a:lstStyle/>
          <a:p>
            <a:endParaRPr lang="en-IN"/>
          </a:p>
        </p:txBody>
      </p:sp>
      <p:grpSp>
        <p:nvGrpSpPr>
          <p:cNvPr id="8" name="Group 8"/>
          <p:cNvGrpSpPr/>
          <p:nvPr/>
        </p:nvGrpSpPr>
        <p:grpSpPr>
          <a:xfrm>
            <a:off x="2142191" y="2902505"/>
            <a:ext cx="14694476" cy="6841425"/>
            <a:chOff x="0" y="0"/>
            <a:chExt cx="5630090" cy="2621246"/>
          </a:xfrm>
        </p:grpSpPr>
        <p:sp>
          <p:nvSpPr>
            <p:cNvPr id="9" name="Freeform 9"/>
            <p:cNvSpPr/>
            <p:nvPr/>
          </p:nvSpPr>
          <p:spPr>
            <a:xfrm>
              <a:off x="0" y="0"/>
              <a:ext cx="5630090" cy="2621246"/>
            </a:xfrm>
            <a:custGeom>
              <a:avLst/>
              <a:gdLst/>
              <a:ahLst/>
              <a:cxnLst/>
              <a:rect l="l" t="t" r="r" b="b"/>
              <a:pathLst>
                <a:path w="5630090" h="2621246">
                  <a:moveTo>
                    <a:pt x="0" y="0"/>
                  </a:moveTo>
                  <a:lnTo>
                    <a:pt x="5630090" y="0"/>
                  </a:lnTo>
                  <a:lnTo>
                    <a:pt x="5630090" y="2621246"/>
                  </a:lnTo>
                  <a:lnTo>
                    <a:pt x="0" y="2621246"/>
                  </a:lnTo>
                  <a:close/>
                </a:path>
              </a:pathLst>
            </a:custGeom>
            <a:solidFill>
              <a:srgbClr val="EFEFEF"/>
            </a:solidFill>
          </p:spPr>
          <p:txBody>
            <a:bodyPr/>
            <a:lstStyle/>
            <a:p>
              <a:endParaRPr lang="en-IN"/>
            </a:p>
          </p:txBody>
        </p:sp>
        <p:sp>
          <p:nvSpPr>
            <p:cNvPr id="10" name="TextBox 10"/>
            <p:cNvSpPr txBox="1"/>
            <p:nvPr/>
          </p:nvSpPr>
          <p:spPr>
            <a:xfrm>
              <a:off x="0" y="-19050"/>
              <a:ext cx="5630090" cy="26402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700595" y="3396305"/>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TextBox 12"/>
          <p:cNvSpPr txBox="1"/>
          <p:nvPr/>
        </p:nvSpPr>
        <p:spPr>
          <a:xfrm>
            <a:off x="540560" y="799684"/>
            <a:ext cx="11902960" cy="1507657"/>
          </a:xfrm>
          <a:prstGeom prst="rect">
            <a:avLst/>
          </a:prstGeom>
        </p:spPr>
        <p:txBody>
          <a:bodyPr wrap="square" lIns="0" tIns="0" rIns="0" bIns="0" rtlCol="0" anchor="t">
            <a:spAutoFit/>
          </a:bodyPr>
          <a:lstStyle/>
          <a:p>
            <a:pPr algn="l">
              <a:lnSpc>
                <a:spcPts val="13774"/>
              </a:lnSpc>
            </a:pPr>
            <a:r>
              <a:rPr lang="en-US" sz="6000" b="1" spc="978" dirty="0">
                <a:solidFill>
                  <a:srgbClr val="286F17"/>
                </a:solidFill>
                <a:latin typeface="Times New Roman" panose="02020603050405020304" pitchFamily="18" charset="0"/>
                <a:ea typeface="Oswald Bold"/>
                <a:cs typeface="Times New Roman" panose="02020603050405020304" pitchFamily="18" charset="0"/>
                <a:sym typeface="Oswald Bold"/>
              </a:rPr>
              <a:t>1.INTRODUCTION</a:t>
            </a:r>
          </a:p>
        </p:txBody>
      </p:sp>
      <p:sp>
        <p:nvSpPr>
          <p:cNvPr id="13" name="TextBox 13"/>
          <p:cNvSpPr txBox="1"/>
          <p:nvPr/>
        </p:nvSpPr>
        <p:spPr>
          <a:xfrm>
            <a:off x="2322245" y="2362792"/>
            <a:ext cx="13643509" cy="7113486"/>
          </a:xfrm>
          <a:prstGeom prst="rect">
            <a:avLst/>
          </a:prstGeom>
        </p:spPr>
        <p:txBody>
          <a:bodyPr lIns="0" tIns="0" rIns="0" bIns="0" rtlCol="0" anchor="t">
            <a:spAutoFit/>
          </a:bodyPr>
          <a:lstStyle/>
          <a:p>
            <a:endParaRPr lang="en-US" sz="3600" b="1" dirty="0"/>
          </a:p>
          <a:p>
            <a:pPr marL="457200" indent="-457200">
              <a:lnSpc>
                <a:spcPct val="150000"/>
              </a:lnSpc>
              <a:buFont typeface="Arial" panose="020B0604020202020204" pitchFamily="34" charset="0"/>
              <a:buChar char="•"/>
            </a:pPr>
            <a:r>
              <a:rPr lang="en-US" sz="3200" dirty="0">
                <a:solidFill>
                  <a:srgbClr val="236729"/>
                </a:solidFill>
                <a:latin typeface="Times New Roman" panose="02020603050405020304" pitchFamily="18" charset="0"/>
                <a:cs typeface="Times New Roman" panose="02020603050405020304" pitchFamily="18" charset="0"/>
              </a:rPr>
              <a:t>Agriculture remains vital but farmers still struggle with crop planning, soil management, and disease control.</a:t>
            </a:r>
          </a:p>
          <a:p>
            <a:pPr marL="457200" indent="-457200">
              <a:lnSpc>
                <a:spcPct val="150000"/>
              </a:lnSpc>
              <a:buFont typeface="Arial" panose="020B0604020202020204" pitchFamily="34" charset="0"/>
              <a:buChar char="•"/>
            </a:pPr>
            <a:r>
              <a:rPr lang="en-US" sz="3200" dirty="0">
                <a:solidFill>
                  <a:srgbClr val="236729"/>
                </a:solidFill>
                <a:latin typeface="Times New Roman" panose="02020603050405020304" pitchFamily="18" charset="0"/>
                <a:cs typeface="Times New Roman" panose="02020603050405020304" pitchFamily="18" charset="0"/>
              </a:rPr>
              <a:t>Technology integration is essential for sustainable and efficient farming.</a:t>
            </a:r>
          </a:p>
          <a:p>
            <a:pPr marL="457200" indent="-457200">
              <a:lnSpc>
                <a:spcPct val="150000"/>
              </a:lnSpc>
              <a:buFont typeface="Arial" panose="020B0604020202020204" pitchFamily="34" charset="0"/>
              <a:buChar char="•"/>
            </a:pPr>
            <a:r>
              <a:rPr lang="en-US" sz="3200" dirty="0">
                <a:solidFill>
                  <a:srgbClr val="236729"/>
                </a:solidFill>
                <a:latin typeface="Times New Roman" panose="02020603050405020304" pitchFamily="18" charset="0"/>
                <a:cs typeface="Times New Roman" panose="02020603050405020304" pitchFamily="18" charset="0"/>
              </a:rPr>
              <a:t>This project introduces an </a:t>
            </a:r>
            <a:r>
              <a:rPr lang="en-US" sz="3200" b="1" dirty="0">
                <a:solidFill>
                  <a:srgbClr val="236729"/>
                </a:solidFill>
                <a:latin typeface="Times New Roman" panose="02020603050405020304" pitchFamily="18" charset="0"/>
                <a:cs typeface="Times New Roman" panose="02020603050405020304" pitchFamily="18" charset="0"/>
              </a:rPr>
              <a:t>AI-powered chatbot</a:t>
            </a:r>
            <a:r>
              <a:rPr lang="en-US" sz="3200" dirty="0">
                <a:solidFill>
                  <a:srgbClr val="236729"/>
                </a:solidFill>
                <a:latin typeface="Times New Roman" panose="02020603050405020304" pitchFamily="18" charset="0"/>
                <a:cs typeface="Times New Roman" panose="02020603050405020304" pitchFamily="18" charset="0"/>
              </a:rPr>
              <a:t> to support farmers with real-time guidance.</a:t>
            </a:r>
          </a:p>
          <a:p>
            <a:pPr marL="457200" indent="-457200">
              <a:lnSpc>
                <a:spcPct val="150000"/>
              </a:lnSpc>
              <a:buFont typeface="Arial" panose="020B0604020202020204" pitchFamily="34" charset="0"/>
              <a:buChar char="•"/>
            </a:pPr>
            <a:r>
              <a:rPr lang="en-US" sz="3200" dirty="0">
                <a:solidFill>
                  <a:srgbClr val="236729"/>
                </a:solidFill>
                <a:latin typeface="Times New Roman" panose="02020603050405020304" pitchFamily="18" charset="0"/>
                <a:cs typeface="Times New Roman" panose="02020603050405020304" pitchFamily="18" charset="0"/>
              </a:rPr>
              <a:t>The system answers agricultural queries, recommends suitable crops based on soil parameters, and detects plant diseases using image analysis.</a:t>
            </a:r>
          </a:p>
          <a:p>
            <a:pPr marL="457200" indent="-457200">
              <a:lnSpc>
                <a:spcPct val="150000"/>
              </a:lnSpc>
              <a:buFont typeface="Arial" panose="020B0604020202020204" pitchFamily="34" charset="0"/>
              <a:buChar char="•"/>
            </a:pPr>
            <a:r>
              <a:rPr lang="en-US" sz="3200" dirty="0">
                <a:solidFill>
                  <a:srgbClr val="236729"/>
                </a:solidFill>
                <a:latin typeface="Times New Roman" panose="02020603050405020304" pitchFamily="18" charset="0"/>
                <a:cs typeface="Times New Roman" panose="02020603050405020304" pitchFamily="18" charset="0"/>
              </a:rPr>
              <a:t>By combining </a:t>
            </a:r>
            <a:r>
              <a:rPr lang="en-US" sz="3200" b="1" dirty="0">
                <a:solidFill>
                  <a:srgbClr val="236729"/>
                </a:solidFill>
                <a:latin typeface="Times New Roman" panose="02020603050405020304" pitchFamily="18" charset="0"/>
                <a:cs typeface="Times New Roman" panose="02020603050405020304" pitchFamily="18" charset="0"/>
              </a:rPr>
              <a:t>ML, NLP, and image recognition</a:t>
            </a:r>
            <a:r>
              <a:rPr lang="en-US" sz="3200" dirty="0">
                <a:solidFill>
                  <a:srgbClr val="236729"/>
                </a:solidFill>
                <a:latin typeface="Times New Roman" panose="02020603050405020304" pitchFamily="18" charset="0"/>
                <a:cs typeface="Times New Roman" panose="02020603050405020304" pitchFamily="18" charset="0"/>
              </a:rPr>
              <a:t>, the chatbot helps improve decision-making, boost productivity, and promote sustainable farming. practices.</a:t>
            </a:r>
            <a:endParaRPr lang="en-US" sz="2400" spc="247" dirty="0">
              <a:solidFill>
                <a:srgbClr val="236729"/>
              </a:solidFill>
              <a:latin typeface="Times New Roman" panose="02020603050405020304" pitchFamily="18" charset="0"/>
              <a:ea typeface="DM Sans"/>
              <a:cs typeface="Times New Roman" panose="02020603050405020304" pitchFamily="18" charset="0"/>
              <a:sym typeface="DM Sans"/>
            </a:endParaRPr>
          </a:p>
        </p:txBody>
      </p:sp>
      <p:sp>
        <p:nvSpPr>
          <p:cNvPr id="14" name="Freeform 14"/>
          <p:cNvSpPr/>
          <p:nvPr/>
        </p:nvSpPr>
        <p:spPr>
          <a:xfrm>
            <a:off x="-4678741" y="7800359"/>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F6CEB-8BF2-DB8A-B6ED-7D8E5D67E8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8A6353-E41F-277C-4E65-31EEA29069A3}"/>
              </a:ext>
            </a:extLst>
          </p:cNvPr>
          <p:cNvSpPr/>
          <p:nvPr/>
        </p:nvSpPr>
        <p:spPr>
          <a:xfrm flipH="1" flipV="1">
            <a:off x="-29497" y="-33521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a:extLst>
              <a:ext uri="{FF2B5EF4-FFF2-40B4-BE49-F238E27FC236}">
                <a16:creationId xmlns:a16="http://schemas.microsoft.com/office/drawing/2014/main" id="{92EA993E-2D67-03B8-CD58-557D58B4B89F}"/>
              </a:ext>
            </a:extLst>
          </p:cNvPr>
          <p:cNvSpPr/>
          <p:nvPr/>
        </p:nvSpPr>
        <p:spPr>
          <a:xfrm>
            <a:off x="-3276197" y="811915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EC8B35A9-8F5C-F9CD-0784-5636BCDC4E99}"/>
              </a:ext>
            </a:extLst>
          </p:cNvPr>
          <p:cNvSpPr txBox="1"/>
          <p:nvPr/>
        </p:nvSpPr>
        <p:spPr>
          <a:xfrm>
            <a:off x="1676400" y="571500"/>
            <a:ext cx="4800600" cy="1569660"/>
          </a:xfrm>
          <a:prstGeom prst="rect">
            <a:avLst/>
          </a:prstGeom>
          <a:noFill/>
        </p:spPr>
        <p:txBody>
          <a:bodyPr wrap="square" rtlCol="0">
            <a:spAutoFit/>
          </a:bodyPr>
          <a:lstStyle/>
          <a:p>
            <a:r>
              <a:rPr lang="en-IN" sz="4800" b="1" dirty="0">
                <a:solidFill>
                  <a:srgbClr val="0070C0"/>
                </a:solidFill>
                <a:latin typeface="Segoe UI" panose="020B0502040204020203" pitchFamily="34" charset="0"/>
                <a:cs typeface="Segoe UI" panose="020B0502040204020203" pitchFamily="34" charset="0"/>
              </a:rPr>
              <a:t>7.2 Algorithm</a:t>
            </a:r>
          </a:p>
          <a:p>
            <a:endParaRPr lang="en-IN" sz="4800" dirty="0"/>
          </a:p>
        </p:txBody>
      </p:sp>
      <p:sp>
        <p:nvSpPr>
          <p:cNvPr id="7" name="TextBox 6">
            <a:extLst>
              <a:ext uri="{FF2B5EF4-FFF2-40B4-BE49-F238E27FC236}">
                <a16:creationId xmlns:a16="http://schemas.microsoft.com/office/drawing/2014/main" id="{9BF618FC-6594-C4F8-F52E-459CB5E391EF}"/>
              </a:ext>
            </a:extLst>
          </p:cNvPr>
          <p:cNvSpPr txBox="1"/>
          <p:nvPr/>
        </p:nvSpPr>
        <p:spPr>
          <a:xfrm>
            <a:off x="1676400" y="1552142"/>
            <a:ext cx="15773400" cy="8956298"/>
          </a:xfrm>
          <a:prstGeom prst="rect">
            <a:avLst/>
          </a:prstGeom>
          <a:noFill/>
        </p:spPr>
        <p:txBody>
          <a:bodyPr wrap="square" rtlCol="0">
            <a:spAutoFit/>
          </a:bodyPr>
          <a:lstStyle/>
          <a:p>
            <a:pPr algn="just"/>
            <a:r>
              <a:rPr lang="en-US" sz="3600" b="1" dirty="0" err="1"/>
              <a:t>Input:</a:t>
            </a:r>
            <a:r>
              <a:rPr lang="en-US" sz="3600" dirty="0" err="1"/>
              <a:t>Text</a:t>
            </a:r>
            <a:r>
              <a:rPr lang="en-US" sz="3600" dirty="0"/>
              <a:t> query, leaf image, or soil parameters provided by the farmer.</a:t>
            </a:r>
          </a:p>
          <a:p>
            <a:pPr algn="just"/>
            <a:r>
              <a:rPr lang="en-US" sz="3600" b="1" dirty="0" err="1"/>
              <a:t>Output:</a:t>
            </a:r>
            <a:r>
              <a:rPr lang="en-US" sz="3600" dirty="0" err="1"/>
              <a:t>Recommended</a:t>
            </a:r>
            <a:r>
              <a:rPr lang="en-US" sz="3600" dirty="0"/>
              <a:t> crops, disease detection results with confidence, treatment 	  	      suggestions, and chatbot guidance.</a:t>
            </a:r>
          </a:p>
          <a:p>
            <a:pPr algn="just"/>
            <a:r>
              <a:rPr lang="en-US" sz="3600" b="1" dirty="0"/>
              <a:t>Step 1:</a:t>
            </a:r>
            <a:r>
              <a:rPr lang="en-US" sz="3600" dirty="0"/>
              <a:t> Classify user input as text, image, or soil data using the Query Processing 	  	     Module.</a:t>
            </a:r>
          </a:p>
          <a:p>
            <a:pPr algn="just"/>
            <a:r>
              <a:rPr lang="en-US" sz="3600" b="1" dirty="0"/>
              <a:t>Step 2:</a:t>
            </a:r>
            <a:r>
              <a:rPr lang="en-US" sz="3600" dirty="0"/>
              <a:t> Apply the NLP model to extract intent and key entities from text queries.</a:t>
            </a:r>
          </a:p>
          <a:p>
            <a:pPr algn="just"/>
            <a:r>
              <a:rPr lang="en-US" sz="3600" b="1" dirty="0"/>
              <a:t>Step 3:</a:t>
            </a:r>
            <a:r>
              <a:rPr lang="en-US" sz="3600" dirty="0"/>
              <a:t> Preprocess soil parameters for model-ready feature vectors.</a:t>
            </a:r>
          </a:p>
          <a:p>
            <a:pPr algn="just"/>
            <a:r>
              <a:rPr lang="en-US" sz="3600" b="1" dirty="0"/>
              <a:t>Step 4:</a:t>
            </a:r>
            <a:r>
              <a:rPr lang="en-US" sz="3600" dirty="0"/>
              <a:t> Use the </a:t>
            </a:r>
            <a:r>
              <a:rPr lang="en-US" sz="3600" dirty="0" err="1"/>
              <a:t>XGBoost</a:t>
            </a:r>
            <a:r>
              <a:rPr lang="en-US" sz="3600" dirty="0"/>
              <a:t> model to generate crop recommendations based on   	  	  	     processed soil data.</a:t>
            </a:r>
          </a:p>
          <a:p>
            <a:pPr algn="just"/>
            <a:r>
              <a:rPr lang="en-US" sz="3600" b="1" dirty="0"/>
              <a:t>Step 5:</a:t>
            </a:r>
            <a:r>
              <a:rPr lang="en-US" sz="3600" dirty="0"/>
              <a:t> Preprocess uploaded images and run them through the </a:t>
            </a:r>
            <a:r>
              <a:rPr lang="en-US" sz="3600" dirty="0" err="1"/>
              <a:t>ResNet</a:t>
            </a:r>
            <a:r>
              <a:rPr lang="en-US" sz="3600" dirty="0"/>
              <a:t> model for       	     disease classification.</a:t>
            </a:r>
          </a:p>
          <a:p>
            <a:pPr algn="just"/>
            <a:r>
              <a:rPr lang="en-US" sz="3600" b="1" dirty="0"/>
              <a:t>Step 6:</a:t>
            </a:r>
            <a:r>
              <a:rPr lang="en-US" sz="3600" dirty="0"/>
              <a:t> Fetch relevant treatment or crop-care information from the Knowledge 	     	     Base.</a:t>
            </a:r>
          </a:p>
          <a:p>
            <a:pPr algn="just"/>
            <a:r>
              <a:rPr lang="en-US" sz="3600" b="1" dirty="0"/>
              <a:t>Step 7:</a:t>
            </a:r>
            <a:r>
              <a:rPr lang="en-US" sz="3600" dirty="0"/>
              <a:t> Integrate outputs from NLP, </a:t>
            </a:r>
            <a:r>
              <a:rPr lang="en-US" sz="3600" dirty="0" err="1"/>
              <a:t>XGBoost</a:t>
            </a:r>
            <a:r>
              <a:rPr lang="en-US" sz="3600" dirty="0"/>
              <a:t>, </a:t>
            </a:r>
            <a:r>
              <a:rPr lang="en-US" sz="3600" dirty="0" err="1"/>
              <a:t>ResNet</a:t>
            </a:r>
            <a:r>
              <a:rPr lang="en-US" sz="3600" dirty="0"/>
              <a:t>, and the Knowledge Base to 		     produce the final user response.</a:t>
            </a:r>
          </a:p>
          <a:p>
            <a:pPr algn="just"/>
            <a:endParaRPr lang="en-IN" sz="3600" dirty="0"/>
          </a:p>
        </p:txBody>
      </p:sp>
    </p:spTree>
    <p:extLst>
      <p:ext uri="{BB962C8B-B14F-4D97-AF65-F5344CB8AC3E}">
        <p14:creationId xmlns:p14="http://schemas.microsoft.com/office/powerpoint/2010/main" val="1047673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6F123-44B9-2986-13A4-DBC7DDE633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5815D9-9F18-FDAB-DA9C-D9CE99948F4D}"/>
              </a:ext>
            </a:extLst>
          </p:cNvPr>
          <p:cNvSpPr/>
          <p:nvPr/>
        </p:nvSpPr>
        <p:spPr>
          <a:xfrm flipH="1" flipV="1">
            <a:off x="-29497" y="-33521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IN"/>
          </a:p>
        </p:txBody>
      </p:sp>
      <p:sp>
        <p:nvSpPr>
          <p:cNvPr id="3" name="Freeform 3">
            <a:extLst>
              <a:ext uri="{FF2B5EF4-FFF2-40B4-BE49-F238E27FC236}">
                <a16:creationId xmlns:a16="http://schemas.microsoft.com/office/drawing/2014/main" id="{A8D1C29B-C7F9-D2F5-D68B-187DF5EFCACA}"/>
              </a:ext>
            </a:extLst>
          </p:cNvPr>
          <p:cNvSpPr/>
          <p:nvPr/>
        </p:nvSpPr>
        <p:spPr>
          <a:xfrm>
            <a:off x="-3276197" y="811915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DDDABF47-8938-59A2-6138-48809C8F39A6}"/>
              </a:ext>
            </a:extLst>
          </p:cNvPr>
          <p:cNvSpPr txBox="1"/>
          <p:nvPr/>
        </p:nvSpPr>
        <p:spPr>
          <a:xfrm>
            <a:off x="1066800" y="495300"/>
            <a:ext cx="4800600" cy="2123658"/>
          </a:xfrm>
          <a:prstGeom prst="rect">
            <a:avLst/>
          </a:prstGeom>
          <a:noFill/>
        </p:spPr>
        <p:txBody>
          <a:bodyPr wrap="square" rtlCol="0">
            <a:spAutoFit/>
          </a:bodyPr>
          <a:lstStyle/>
          <a:p>
            <a:r>
              <a:rPr lang="en-IN" sz="6600" b="1" dirty="0">
                <a:solidFill>
                  <a:srgbClr val="0070C0"/>
                </a:solidFill>
                <a:latin typeface="Segoe UI" panose="020B0502040204020203" pitchFamily="34" charset="0"/>
                <a:cs typeface="Segoe UI" panose="020B0502040204020203" pitchFamily="34" charset="0"/>
              </a:rPr>
              <a:t>8.Testing </a:t>
            </a:r>
          </a:p>
          <a:p>
            <a:endParaRPr lang="en-IN" sz="6600" dirty="0"/>
          </a:p>
        </p:txBody>
      </p:sp>
      <p:sp>
        <p:nvSpPr>
          <p:cNvPr id="5" name="TextBox 4">
            <a:extLst>
              <a:ext uri="{FF2B5EF4-FFF2-40B4-BE49-F238E27FC236}">
                <a16:creationId xmlns:a16="http://schemas.microsoft.com/office/drawing/2014/main" id="{D0772C8F-D9DC-45AF-940D-FD96345FCF35}"/>
              </a:ext>
            </a:extLst>
          </p:cNvPr>
          <p:cNvSpPr txBox="1"/>
          <p:nvPr/>
        </p:nvSpPr>
        <p:spPr>
          <a:xfrm>
            <a:off x="1219200" y="1866900"/>
            <a:ext cx="15849600" cy="7632859"/>
          </a:xfrm>
          <a:prstGeom prst="rect">
            <a:avLst/>
          </a:prstGeom>
          <a:noFill/>
        </p:spPr>
        <p:txBody>
          <a:bodyPr wrap="square" rtlCol="0">
            <a:spAutoFit/>
          </a:bodyPr>
          <a:lstStyle/>
          <a:p>
            <a:pPr algn="just"/>
            <a:r>
              <a:rPr lang="en-US" sz="4000" b="1" dirty="0">
                <a:solidFill>
                  <a:srgbClr val="236729"/>
                </a:solidFill>
              </a:rPr>
              <a:t>8.1 Overview </a:t>
            </a:r>
          </a:p>
          <a:p>
            <a:pPr algn="just">
              <a:lnSpc>
                <a:spcPct val="150000"/>
              </a:lnSpc>
            </a:pPr>
            <a:r>
              <a:rPr lang="en-US" sz="3600" b="1" dirty="0"/>
              <a:t>1</a:t>
            </a:r>
            <a:r>
              <a:rPr lang="en-US" sz="3600" dirty="0"/>
              <a:t>. To ensure soil data is accurately preprocessed and fed into the </a:t>
            </a:r>
            <a:r>
              <a:rPr lang="en-US" sz="3600" b="1" dirty="0" err="1"/>
              <a:t>XGBoost</a:t>
            </a:r>
            <a:r>
              <a:rPr lang="en-US" sz="3600" dirty="0"/>
              <a:t> model for     reliable crop recommendation output.</a:t>
            </a:r>
          </a:p>
          <a:p>
            <a:pPr algn="just">
              <a:lnSpc>
                <a:spcPct val="150000"/>
              </a:lnSpc>
            </a:pPr>
            <a:r>
              <a:rPr lang="en-US" sz="3600" b="1" dirty="0"/>
              <a:t>2.</a:t>
            </a:r>
            <a:r>
              <a:rPr lang="en-US" sz="3600" dirty="0"/>
              <a:t> To confirm that uploaded leaf images are properly cleaned, normalized, and classified using the </a:t>
            </a:r>
            <a:r>
              <a:rPr lang="en-US" sz="3600" b="1" dirty="0" err="1"/>
              <a:t>ResNet</a:t>
            </a:r>
            <a:r>
              <a:rPr lang="en-US" sz="3600" dirty="0"/>
              <a:t> model with correct disease predictions</a:t>
            </a:r>
          </a:p>
          <a:p>
            <a:pPr algn="just">
              <a:lnSpc>
                <a:spcPct val="150000"/>
              </a:lnSpc>
            </a:pPr>
            <a:r>
              <a:rPr lang="en-US" sz="3600" b="1" dirty="0"/>
              <a:t>3</a:t>
            </a:r>
            <a:r>
              <a:rPr lang="en-US" sz="3600" dirty="0"/>
              <a:t>. To make sure the Knowledge Base returns accurate treatment, fertilizer, and crop-          care information based on model predictions.</a:t>
            </a:r>
          </a:p>
          <a:p>
            <a:pPr algn="just">
              <a:lnSpc>
                <a:spcPct val="150000"/>
              </a:lnSpc>
            </a:pPr>
            <a:r>
              <a:rPr lang="en-US" sz="3600" b="1" dirty="0"/>
              <a:t>4.</a:t>
            </a:r>
            <a:r>
              <a:rPr lang="en-US" sz="3600" dirty="0"/>
              <a:t> To ensure all generated results (crop suggestions, disease labels, chatbot replies) are correctly displayed on the </a:t>
            </a:r>
            <a:r>
              <a:rPr lang="en-US" sz="3600" b="1" dirty="0"/>
              <a:t>Django web dashboard</a:t>
            </a:r>
            <a:r>
              <a:rPr lang="en-US" sz="3600" dirty="0"/>
              <a:t> hosted via WAMP.</a:t>
            </a:r>
          </a:p>
          <a:p>
            <a:pPr algn="just"/>
            <a:endParaRPr lang="en-IN" dirty="0"/>
          </a:p>
        </p:txBody>
      </p:sp>
    </p:spTree>
    <p:extLst>
      <p:ext uri="{BB962C8B-B14F-4D97-AF65-F5344CB8AC3E}">
        <p14:creationId xmlns:p14="http://schemas.microsoft.com/office/powerpoint/2010/main" val="513602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9B6EDF-B1C1-46A2-92C6-2C796021E161}"/>
              </a:ext>
            </a:extLst>
          </p:cNvPr>
          <p:cNvSpPr>
            <a:spLocks noGrp="1"/>
          </p:cNvSpPr>
          <p:nvPr>
            <p:ph type="sldNum" sz="quarter" idx="12"/>
          </p:nvPr>
        </p:nvSpPr>
        <p:spPr/>
        <p:txBody>
          <a:bodyPr/>
          <a:lstStyle/>
          <a:p>
            <a:fld id="{3A4F6043-7A67-491B-98BC-F933DED7226D}" type="slidenum">
              <a:rPr lang="en-US" smtClean="0"/>
              <a:pPr/>
              <a:t>22</a:t>
            </a:fld>
            <a:endParaRPr lang="en-US" dirty="0"/>
          </a:p>
        </p:txBody>
      </p:sp>
      <p:sp>
        <p:nvSpPr>
          <p:cNvPr id="4" name="TextBox 3">
            <a:extLst>
              <a:ext uri="{FF2B5EF4-FFF2-40B4-BE49-F238E27FC236}">
                <a16:creationId xmlns:a16="http://schemas.microsoft.com/office/drawing/2014/main" id="{038C7FCE-E8AB-4ACF-B076-B342D70634B7}"/>
              </a:ext>
            </a:extLst>
          </p:cNvPr>
          <p:cNvSpPr txBox="1"/>
          <p:nvPr/>
        </p:nvSpPr>
        <p:spPr>
          <a:xfrm>
            <a:off x="240468" y="476176"/>
            <a:ext cx="9151143" cy="738664"/>
          </a:xfrm>
          <a:prstGeom prst="rect">
            <a:avLst/>
          </a:prstGeom>
          <a:noFill/>
        </p:spPr>
        <p:txBody>
          <a:bodyPr wrap="square">
            <a:spAutoFit/>
          </a:bodyPr>
          <a:lstStyle/>
          <a:p>
            <a:r>
              <a:rPr lang="en-IN" sz="4200" b="1" dirty="0">
                <a:solidFill>
                  <a:srgbClr val="236729"/>
                </a:solidFill>
                <a:latin typeface="Segoe UI" panose="020B0502040204020203" pitchFamily="34" charset="0"/>
                <a:cs typeface="Segoe UI" panose="020B0502040204020203" pitchFamily="34" charset="0"/>
              </a:rPr>
              <a:t>8.2 Types of Testing   </a:t>
            </a:r>
          </a:p>
        </p:txBody>
      </p:sp>
      <p:sp>
        <p:nvSpPr>
          <p:cNvPr id="6" name="TextBox 5">
            <a:extLst>
              <a:ext uri="{FF2B5EF4-FFF2-40B4-BE49-F238E27FC236}">
                <a16:creationId xmlns:a16="http://schemas.microsoft.com/office/drawing/2014/main" id="{F2DD9495-5DEA-4DF9-8C43-FC1C68F7A1A8}"/>
              </a:ext>
            </a:extLst>
          </p:cNvPr>
          <p:cNvSpPr txBox="1"/>
          <p:nvPr/>
        </p:nvSpPr>
        <p:spPr>
          <a:xfrm>
            <a:off x="1104513" y="1378329"/>
            <a:ext cx="8368905" cy="3046988"/>
          </a:xfrm>
          <a:prstGeom prst="rect">
            <a:avLst/>
          </a:prstGeom>
          <a:noFill/>
        </p:spPr>
        <p:txBody>
          <a:bodyPr wrap="square">
            <a:spAutoFit/>
          </a:bodyPr>
          <a:lstStyle/>
          <a:p>
            <a:pPr marL="514350" indent="-514350">
              <a:buAutoNum type="arabicPeriod"/>
            </a:pPr>
            <a:r>
              <a:rPr lang="en-IN" sz="3000" b="1" dirty="0">
                <a:latin typeface="Abadi" panose="020B0604020104020204" pitchFamily="34" charset="0"/>
              </a:rPr>
              <a:t>Unit Testing</a:t>
            </a:r>
          </a:p>
          <a:p>
            <a:r>
              <a:rPr lang="en-US" sz="2700" dirty="0"/>
              <a:t>      </a:t>
            </a:r>
            <a:r>
              <a:rPr lang="en-IN" sz="2700" dirty="0"/>
              <a:t>🔹</a:t>
            </a:r>
            <a:r>
              <a:rPr lang="en-US" sz="2700" dirty="0"/>
              <a:t>Verifies individual components such as</a:t>
            </a:r>
          </a:p>
          <a:p>
            <a:pPr marL="1800225" lvl="2" indent="-428625">
              <a:buFont typeface="Wingdings" panose="05000000000000000000" pitchFamily="2" charset="2"/>
              <a:buChar char="Ø"/>
            </a:pPr>
            <a:r>
              <a:rPr lang="en-US" sz="2700" dirty="0"/>
              <a:t>SHA-256 hash generation</a:t>
            </a:r>
          </a:p>
          <a:p>
            <a:pPr marL="1800225" lvl="2" indent="-428625">
              <a:buFont typeface="Wingdings" panose="05000000000000000000" pitchFamily="2" charset="2"/>
              <a:buChar char="Ø"/>
            </a:pPr>
            <a:r>
              <a:rPr lang="en-US" sz="2700" dirty="0"/>
              <a:t>Log parser functions</a:t>
            </a:r>
          </a:p>
          <a:p>
            <a:pPr marL="1800225" lvl="2" indent="-428625">
              <a:buFont typeface="Wingdings" panose="05000000000000000000" pitchFamily="2" charset="2"/>
              <a:buChar char="Ø"/>
            </a:pPr>
            <a:r>
              <a:rPr lang="en-US" sz="2700" dirty="0"/>
              <a:t>Suspicious rule functions</a:t>
            </a:r>
          </a:p>
          <a:p>
            <a:r>
              <a:rPr lang="en-US" sz="2700" dirty="0"/>
              <a:t>	</a:t>
            </a:r>
            <a:endParaRPr lang="en-IN" sz="2700" dirty="0"/>
          </a:p>
          <a:p>
            <a:endParaRPr lang="en-IN" sz="2700" dirty="0"/>
          </a:p>
        </p:txBody>
      </p:sp>
      <p:sp>
        <p:nvSpPr>
          <p:cNvPr id="9" name="TextBox 8">
            <a:extLst>
              <a:ext uri="{FF2B5EF4-FFF2-40B4-BE49-F238E27FC236}">
                <a16:creationId xmlns:a16="http://schemas.microsoft.com/office/drawing/2014/main" id="{5A8AC143-AC7B-4423-9DAC-1E53E9F96881}"/>
              </a:ext>
            </a:extLst>
          </p:cNvPr>
          <p:cNvSpPr txBox="1"/>
          <p:nvPr/>
        </p:nvSpPr>
        <p:spPr>
          <a:xfrm>
            <a:off x="1103707" y="3885775"/>
            <a:ext cx="8611793" cy="3046988"/>
          </a:xfrm>
          <a:prstGeom prst="rect">
            <a:avLst/>
          </a:prstGeom>
          <a:noFill/>
        </p:spPr>
        <p:txBody>
          <a:bodyPr wrap="square">
            <a:spAutoFit/>
          </a:bodyPr>
          <a:lstStyle/>
          <a:p>
            <a:r>
              <a:rPr lang="en-US" sz="3000" b="1" dirty="0">
                <a:latin typeface="Abadi" panose="020B0604020104020204" pitchFamily="34" charset="0"/>
              </a:rPr>
              <a:t>2. Functional Testing</a:t>
            </a:r>
          </a:p>
          <a:p>
            <a:r>
              <a:rPr lang="en-US" sz="2700" dirty="0"/>
              <a:t>       </a:t>
            </a:r>
            <a:r>
              <a:rPr lang="en-IN" sz="2700" dirty="0"/>
              <a:t>🔹</a:t>
            </a:r>
            <a:r>
              <a:rPr lang="en-US" sz="2700" dirty="0"/>
              <a:t>Confirms that core system features work end-to-end:</a:t>
            </a:r>
          </a:p>
          <a:p>
            <a:pPr marL="1800225" lvl="2" indent="-428625">
              <a:buFont typeface="Wingdings" panose="05000000000000000000" pitchFamily="2" charset="2"/>
              <a:buChar char="Ø"/>
            </a:pPr>
            <a:r>
              <a:rPr lang="en-US" sz="2700" dirty="0"/>
              <a:t>Log loading</a:t>
            </a:r>
          </a:p>
          <a:p>
            <a:pPr marL="1800225" lvl="2" indent="-428625">
              <a:buFont typeface="Wingdings" panose="05000000000000000000" pitchFamily="2" charset="2"/>
              <a:buChar char="Ø"/>
            </a:pPr>
            <a:r>
              <a:rPr lang="en-US" sz="2700" dirty="0"/>
              <a:t>Hash generation</a:t>
            </a:r>
          </a:p>
          <a:p>
            <a:pPr marL="1800225" lvl="2" indent="-428625">
              <a:buFont typeface="Wingdings" panose="05000000000000000000" pitchFamily="2" charset="2"/>
              <a:buChar char="Ø"/>
            </a:pPr>
            <a:r>
              <a:rPr lang="en-US" sz="2700" dirty="0"/>
              <a:t>Blockchain recording</a:t>
            </a:r>
          </a:p>
          <a:p>
            <a:pPr marL="1800225" lvl="2" indent="-428625">
              <a:buFont typeface="Wingdings" panose="05000000000000000000" pitchFamily="2" charset="2"/>
              <a:buChar char="Ø"/>
            </a:pPr>
            <a:r>
              <a:rPr lang="en-US" sz="2700" dirty="0"/>
              <a:t>Suspicious activity detection</a:t>
            </a:r>
          </a:p>
          <a:p>
            <a:pPr marL="1800225" lvl="2" indent="-428625">
              <a:buFont typeface="Wingdings" panose="05000000000000000000" pitchFamily="2" charset="2"/>
              <a:buChar char="Ø"/>
            </a:pPr>
            <a:r>
              <a:rPr lang="en-US" sz="2700" dirty="0"/>
              <a:t>CSV export</a:t>
            </a:r>
          </a:p>
        </p:txBody>
      </p:sp>
      <p:sp>
        <p:nvSpPr>
          <p:cNvPr id="11" name="TextBox 10">
            <a:extLst>
              <a:ext uri="{FF2B5EF4-FFF2-40B4-BE49-F238E27FC236}">
                <a16:creationId xmlns:a16="http://schemas.microsoft.com/office/drawing/2014/main" id="{2A2AA0BE-6A80-4898-9A64-8EAA563FACCF}"/>
              </a:ext>
            </a:extLst>
          </p:cNvPr>
          <p:cNvSpPr txBox="1"/>
          <p:nvPr/>
        </p:nvSpPr>
        <p:spPr>
          <a:xfrm>
            <a:off x="1103707" y="7544512"/>
            <a:ext cx="8429631" cy="2215991"/>
          </a:xfrm>
          <a:prstGeom prst="rect">
            <a:avLst/>
          </a:prstGeom>
          <a:noFill/>
        </p:spPr>
        <p:txBody>
          <a:bodyPr wrap="square">
            <a:spAutoFit/>
          </a:bodyPr>
          <a:lstStyle/>
          <a:p>
            <a:r>
              <a:rPr lang="en-IN" sz="3000" b="1" dirty="0">
                <a:latin typeface="Abadi" panose="020B0604020104020204" pitchFamily="34" charset="0"/>
              </a:rPr>
              <a:t>3. Integration Testing</a:t>
            </a:r>
          </a:p>
          <a:p>
            <a:r>
              <a:rPr lang="en-IN" sz="2700" dirty="0"/>
              <a:t>          🔹Ensures proper interaction between modules:</a:t>
            </a:r>
          </a:p>
          <a:p>
            <a:pPr marL="1800225" lvl="2" indent="-428625">
              <a:buFont typeface="Wingdings" panose="05000000000000000000" pitchFamily="2" charset="2"/>
              <a:buChar char="Ø"/>
            </a:pPr>
            <a:r>
              <a:rPr lang="en-IN" sz="2700" dirty="0"/>
              <a:t>Data </a:t>
            </a:r>
            <a:r>
              <a:rPr lang="en-IN" sz="2700" dirty="0" err="1"/>
              <a:t>preprocessing</a:t>
            </a:r>
            <a:r>
              <a:rPr lang="en-IN" sz="2700" dirty="0"/>
              <a:t> ↔ Hashing</a:t>
            </a:r>
          </a:p>
          <a:p>
            <a:pPr marL="1800225" lvl="2" indent="-428625">
              <a:buFont typeface="Wingdings" panose="05000000000000000000" pitchFamily="2" charset="2"/>
              <a:buChar char="Ø"/>
            </a:pPr>
            <a:r>
              <a:rPr lang="en-IN" sz="2700" dirty="0"/>
              <a:t>Hashing ↔ Blockchain</a:t>
            </a:r>
          </a:p>
          <a:p>
            <a:pPr marL="1800225" lvl="2" indent="-428625">
              <a:buFont typeface="Wingdings" panose="05000000000000000000" pitchFamily="2" charset="2"/>
              <a:buChar char="Ø"/>
            </a:pPr>
            <a:r>
              <a:rPr lang="en-IN" sz="2700" dirty="0"/>
              <a:t>Detection engine ↔ Dashboard (Flask)</a:t>
            </a:r>
          </a:p>
        </p:txBody>
      </p:sp>
      <p:sp>
        <p:nvSpPr>
          <p:cNvPr id="15" name="TextBox 14">
            <a:extLst>
              <a:ext uri="{FF2B5EF4-FFF2-40B4-BE49-F238E27FC236}">
                <a16:creationId xmlns:a16="http://schemas.microsoft.com/office/drawing/2014/main" id="{5A633C7C-3720-459B-B402-C2F18E11230C}"/>
              </a:ext>
            </a:extLst>
          </p:cNvPr>
          <p:cNvSpPr txBox="1"/>
          <p:nvPr/>
        </p:nvSpPr>
        <p:spPr>
          <a:xfrm>
            <a:off x="9715500" y="1562100"/>
            <a:ext cx="9194004" cy="2215991"/>
          </a:xfrm>
          <a:prstGeom prst="rect">
            <a:avLst/>
          </a:prstGeom>
          <a:noFill/>
        </p:spPr>
        <p:txBody>
          <a:bodyPr wrap="square">
            <a:spAutoFit/>
          </a:bodyPr>
          <a:lstStyle/>
          <a:p>
            <a:r>
              <a:rPr lang="en-IN" sz="3000" b="1" dirty="0">
                <a:latin typeface="Abadi" panose="020B0604020104020204" pitchFamily="34" charset="0"/>
              </a:rPr>
              <a:t>4. User Interface Testing</a:t>
            </a:r>
            <a:endParaRPr lang="en-US" sz="3000" b="1" dirty="0">
              <a:latin typeface="Abadi" panose="020B0604020104020204" pitchFamily="34" charset="0"/>
            </a:endParaRPr>
          </a:p>
          <a:p>
            <a:pPr marL="1114425" lvl="1" indent="-428625">
              <a:buFont typeface="Wingdings" panose="05000000000000000000" pitchFamily="2" charset="2"/>
              <a:buChar char="Ø"/>
            </a:pPr>
            <a:r>
              <a:rPr lang="en-US" sz="2700" dirty="0"/>
              <a:t>Ensure the dashboard loads correctly in the browser</a:t>
            </a:r>
          </a:p>
          <a:p>
            <a:pPr marL="1114425" lvl="1" indent="-428625">
              <a:buFont typeface="Wingdings" panose="05000000000000000000" pitchFamily="2" charset="2"/>
              <a:buChar char="Ø"/>
            </a:pPr>
            <a:r>
              <a:rPr lang="en-US" sz="2700" dirty="0"/>
              <a:t>Verify hash records and suspicious activities are displayed properly</a:t>
            </a:r>
          </a:p>
          <a:p>
            <a:pPr marL="1114425" lvl="1" indent="-428625">
              <a:buFont typeface="Wingdings" panose="05000000000000000000" pitchFamily="2" charset="2"/>
              <a:buChar char="Ø"/>
            </a:pPr>
            <a:r>
              <a:rPr lang="en-US" sz="2700" dirty="0"/>
              <a:t>Check graphs/charts are visible and accurate</a:t>
            </a:r>
          </a:p>
        </p:txBody>
      </p:sp>
    </p:spTree>
    <p:extLst>
      <p:ext uri="{BB962C8B-B14F-4D97-AF65-F5344CB8AC3E}">
        <p14:creationId xmlns:p14="http://schemas.microsoft.com/office/powerpoint/2010/main" val="1512151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34C1A-E945-0A31-F017-A5B3F694826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6313DC-BD28-F288-2E68-8ADF9BC4202C}"/>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4" name="Freeform 4">
            <a:extLst>
              <a:ext uri="{FF2B5EF4-FFF2-40B4-BE49-F238E27FC236}">
                <a16:creationId xmlns:a16="http://schemas.microsoft.com/office/drawing/2014/main" id="{C4398FB6-794D-E99C-C745-408D14138373}"/>
              </a:ext>
            </a:extLst>
          </p:cNvPr>
          <p:cNvSpPr/>
          <p:nvPr/>
        </p:nvSpPr>
        <p:spPr>
          <a:xfrm rot="2035253">
            <a:off x="16397917" y="5645186"/>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3" name="Freeform 33">
            <a:extLst>
              <a:ext uri="{FF2B5EF4-FFF2-40B4-BE49-F238E27FC236}">
                <a16:creationId xmlns:a16="http://schemas.microsoft.com/office/drawing/2014/main" id="{816DD00A-6539-6328-7E78-EF946A6ED433}"/>
              </a:ext>
            </a:extLst>
          </p:cNvPr>
          <p:cNvSpPr/>
          <p:nvPr/>
        </p:nvSpPr>
        <p:spPr>
          <a:xfrm rot="-10799999">
            <a:off x="-4042099" y="-7251024"/>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2">
            <a:extLst>
              <a:ext uri="{FF2B5EF4-FFF2-40B4-BE49-F238E27FC236}">
                <a16:creationId xmlns:a16="http://schemas.microsoft.com/office/drawing/2014/main" id="{2F0B4028-CA9A-0B69-DFA9-B70A7AED7945}"/>
              </a:ext>
            </a:extLst>
          </p:cNvPr>
          <p:cNvSpPr txBox="1"/>
          <p:nvPr/>
        </p:nvSpPr>
        <p:spPr>
          <a:xfrm>
            <a:off x="2819400" y="266700"/>
            <a:ext cx="4634680" cy="1357295"/>
          </a:xfrm>
          <a:prstGeom prst="rect">
            <a:avLst/>
          </a:prstGeom>
          <a:noFill/>
        </p:spPr>
        <p:txBody>
          <a:bodyPr wrap="square" rtlCol="0">
            <a:spAutoFit/>
          </a:bodyPr>
          <a:lstStyle/>
          <a:p>
            <a:r>
              <a:rPr lang="en-IN" sz="8220" dirty="0">
                <a:solidFill>
                  <a:srgbClr val="007E39"/>
                </a:solidFill>
                <a:latin typeface="Times New Roman" panose="02020603050405020304" pitchFamily="18" charset="0"/>
                <a:cs typeface="Times New Roman" panose="02020603050405020304" pitchFamily="18" charset="0"/>
              </a:rPr>
              <a:t>RESULTS</a:t>
            </a:r>
          </a:p>
        </p:txBody>
      </p:sp>
      <p:pic>
        <p:nvPicPr>
          <p:cNvPr id="8" name="Picture 7">
            <a:extLst>
              <a:ext uri="{FF2B5EF4-FFF2-40B4-BE49-F238E27FC236}">
                <a16:creationId xmlns:a16="http://schemas.microsoft.com/office/drawing/2014/main" id="{26D3704C-9257-2461-579E-97C779192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605" y="1989346"/>
            <a:ext cx="8382000" cy="6030159"/>
          </a:xfrm>
          <a:prstGeom prst="rect">
            <a:avLst/>
          </a:prstGeom>
        </p:spPr>
      </p:pic>
      <p:pic>
        <p:nvPicPr>
          <p:cNvPr id="11" name="Picture 10">
            <a:extLst>
              <a:ext uri="{FF2B5EF4-FFF2-40B4-BE49-F238E27FC236}">
                <a16:creationId xmlns:a16="http://schemas.microsoft.com/office/drawing/2014/main" id="{A4F36E17-CF6D-7B7D-9B1A-2C3EDE3C9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9632" y="1989345"/>
            <a:ext cx="7865746" cy="6030159"/>
          </a:xfrm>
          <a:prstGeom prst="rect">
            <a:avLst/>
          </a:prstGeom>
        </p:spPr>
      </p:pic>
      <p:sp>
        <p:nvSpPr>
          <p:cNvPr id="12" name="TextBox 11">
            <a:extLst>
              <a:ext uri="{FF2B5EF4-FFF2-40B4-BE49-F238E27FC236}">
                <a16:creationId xmlns:a16="http://schemas.microsoft.com/office/drawing/2014/main" id="{5666829D-6299-CB20-8F2E-48955BED71E8}"/>
              </a:ext>
            </a:extLst>
          </p:cNvPr>
          <p:cNvSpPr txBox="1"/>
          <p:nvPr/>
        </p:nvSpPr>
        <p:spPr>
          <a:xfrm>
            <a:off x="2362200" y="8283709"/>
            <a:ext cx="8382000"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Fig 1. Home page of users</a:t>
            </a:r>
          </a:p>
        </p:txBody>
      </p:sp>
      <p:sp>
        <p:nvSpPr>
          <p:cNvPr id="13" name="TextBox 12">
            <a:extLst>
              <a:ext uri="{FF2B5EF4-FFF2-40B4-BE49-F238E27FC236}">
                <a16:creationId xmlns:a16="http://schemas.microsoft.com/office/drawing/2014/main" id="{42326E46-D0F4-75B2-16E7-EF0FA7737BCE}"/>
              </a:ext>
            </a:extLst>
          </p:cNvPr>
          <p:cNvSpPr txBox="1"/>
          <p:nvPr/>
        </p:nvSpPr>
        <p:spPr>
          <a:xfrm>
            <a:off x="11734800" y="8191500"/>
            <a:ext cx="6934200"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Fig 2. Admin Login Page</a:t>
            </a:r>
          </a:p>
        </p:txBody>
      </p:sp>
    </p:spTree>
    <p:extLst>
      <p:ext uri="{BB962C8B-B14F-4D97-AF65-F5344CB8AC3E}">
        <p14:creationId xmlns:p14="http://schemas.microsoft.com/office/powerpoint/2010/main" val="1596019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4E126-1198-6A7E-ACB3-CC5C8865D0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C88C0C-3C77-B9FA-134A-F02BDDA4DC9D}"/>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4" name="Freeform 4">
            <a:extLst>
              <a:ext uri="{FF2B5EF4-FFF2-40B4-BE49-F238E27FC236}">
                <a16:creationId xmlns:a16="http://schemas.microsoft.com/office/drawing/2014/main" id="{B7B07339-4FDF-2EF1-823F-6C679575590F}"/>
              </a:ext>
            </a:extLst>
          </p:cNvPr>
          <p:cNvSpPr/>
          <p:nvPr/>
        </p:nvSpPr>
        <p:spPr>
          <a:xfrm rot="2035253">
            <a:off x="16397917" y="5645186"/>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TextBox 10">
            <a:extLst>
              <a:ext uri="{FF2B5EF4-FFF2-40B4-BE49-F238E27FC236}">
                <a16:creationId xmlns:a16="http://schemas.microsoft.com/office/drawing/2014/main" id="{7FB86B56-2D22-A29C-5BDA-EC8F26ABD11E}"/>
              </a:ext>
            </a:extLst>
          </p:cNvPr>
          <p:cNvSpPr txBox="1"/>
          <p:nvPr/>
        </p:nvSpPr>
        <p:spPr>
          <a:xfrm>
            <a:off x="2696760" y="914400"/>
            <a:ext cx="2027545" cy="1121713"/>
          </a:xfrm>
          <a:prstGeom prst="rect">
            <a:avLst/>
          </a:prstGeom>
        </p:spPr>
        <p:txBody>
          <a:bodyPr lIns="0" tIns="0" rIns="0" bIns="0" rtlCol="0" anchor="t">
            <a:spAutoFit/>
          </a:bodyPr>
          <a:lstStyle/>
          <a:p>
            <a:pPr algn="ctr">
              <a:lnSpc>
                <a:spcPts val="9141"/>
              </a:lnSpc>
            </a:pPr>
            <a:r>
              <a:rPr lang="en-US" sz="6624" b="1" spc="649" dirty="0">
                <a:solidFill>
                  <a:srgbClr val="FFFBFB"/>
                </a:solidFill>
                <a:latin typeface="DM Sans Bold"/>
                <a:ea typeface="DM Sans Bold"/>
                <a:cs typeface="DM Sans Bold"/>
                <a:sym typeface="DM Sans Bold"/>
              </a:rPr>
              <a:t>01</a:t>
            </a:r>
          </a:p>
        </p:txBody>
      </p:sp>
      <p:sp>
        <p:nvSpPr>
          <p:cNvPr id="21" name="TextBox 21">
            <a:extLst>
              <a:ext uri="{FF2B5EF4-FFF2-40B4-BE49-F238E27FC236}">
                <a16:creationId xmlns:a16="http://schemas.microsoft.com/office/drawing/2014/main" id="{285FEF3D-3530-09CF-C671-BAC14F1F93BA}"/>
              </a:ext>
            </a:extLst>
          </p:cNvPr>
          <p:cNvSpPr txBox="1"/>
          <p:nvPr/>
        </p:nvSpPr>
        <p:spPr>
          <a:xfrm>
            <a:off x="9758062" y="914400"/>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03</a:t>
            </a:r>
          </a:p>
        </p:txBody>
      </p:sp>
      <p:sp>
        <p:nvSpPr>
          <p:cNvPr id="26" name="TextBox 26">
            <a:extLst>
              <a:ext uri="{FF2B5EF4-FFF2-40B4-BE49-F238E27FC236}">
                <a16:creationId xmlns:a16="http://schemas.microsoft.com/office/drawing/2014/main" id="{9035BEC9-A854-D29A-B9F2-08BED996BA21}"/>
              </a:ext>
            </a:extLst>
          </p:cNvPr>
          <p:cNvSpPr txBox="1"/>
          <p:nvPr/>
        </p:nvSpPr>
        <p:spPr>
          <a:xfrm>
            <a:off x="13259519" y="914400"/>
            <a:ext cx="2027545" cy="1121713"/>
          </a:xfrm>
          <a:prstGeom prst="rect">
            <a:avLst/>
          </a:prstGeom>
        </p:spPr>
        <p:txBody>
          <a:bodyPr lIns="0" tIns="0" rIns="0" bIns="0" rtlCol="0" anchor="t">
            <a:spAutoFit/>
          </a:bodyPr>
          <a:lstStyle/>
          <a:p>
            <a:pPr algn="ctr">
              <a:lnSpc>
                <a:spcPts val="9141"/>
              </a:lnSpc>
            </a:pPr>
            <a:r>
              <a:rPr lang="en-US" sz="6624" b="1" spc="649" dirty="0">
                <a:solidFill>
                  <a:srgbClr val="FFFBFB"/>
                </a:solidFill>
                <a:latin typeface="DM Sans Bold"/>
                <a:ea typeface="DM Sans Bold"/>
                <a:cs typeface="DM Sans Bold"/>
                <a:sym typeface="DM Sans Bold"/>
              </a:rPr>
              <a:t>4</a:t>
            </a:r>
          </a:p>
        </p:txBody>
      </p:sp>
      <p:sp>
        <p:nvSpPr>
          <p:cNvPr id="33" name="Freeform 33">
            <a:extLst>
              <a:ext uri="{FF2B5EF4-FFF2-40B4-BE49-F238E27FC236}">
                <a16:creationId xmlns:a16="http://schemas.microsoft.com/office/drawing/2014/main" id="{B4EB1608-BE43-B33B-6944-C2BF56EA8ED3}"/>
              </a:ext>
            </a:extLst>
          </p:cNvPr>
          <p:cNvSpPr/>
          <p:nvPr/>
        </p:nvSpPr>
        <p:spPr>
          <a:xfrm rot="-10799999">
            <a:off x="-4042099" y="-7251024"/>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5" name="Picture 4">
            <a:extLst>
              <a:ext uri="{FF2B5EF4-FFF2-40B4-BE49-F238E27FC236}">
                <a16:creationId xmlns:a16="http://schemas.microsoft.com/office/drawing/2014/main" id="{23C4E188-13EA-E1ED-B523-6E95A7476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843" y="645626"/>
            <a:ext cx="6585710" cy="7817671"/>
          </a:xfrm>
          <a:prstGeom prst="rect">
            <a:avLst/>
          </a:prstGeom>
        </p:spPr>
      </p:pic>
      <p:pic>
        <p:nvPicPr>
          <p:cNvPr id="7" name="Picture 6">
            <a:extLst>
              <a:ext uri="{FF2B5EF4-FFF2-40B4-BE49-F238E27FC236}">
                <a16:creationId xmlns:a16="http://schemas.microsoft.com/office/drawing/2014/main" id="{3ACDEA79-D62C-9A70-E32C-BEE365015E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2515" y="779313"/>
            <a:ext cx="8175285" cy="7683984"/>
          </a:xfrm>
          <a:prstGeom prst="rect">
            <a:avLst/>
          </a:prstGeom>
        </p:spPr>
      </p:pic>
      <p:sp>
        <p:nvSpPr>
          <p:cNvPr id="8" name="TextBox 7">
            <a:extLst>
              <a:ext uri="{FF2B5EF4-FFF2-40B4-BE49-F238E27FC236}">
                <a16:creationId xmlns:a16="http://schemas.microsoft.com/office/drawing/2014/main" id="{68A91F2C-4EDB-9000-A559-5E1AC47BC290}"/>
              </a:ext>
            </a:extLst>
          </p:cNvPr>
          <p:cNvSpPr txBox="1"/>
          <p:nvPr/>
        </p:nvSpPr>
        <p:spPr>
          <a:xfrm>
            <a:off x="2390438" y="8657835"/>
            <a:ext cx="6152557"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Fig 3. Agri Chatbot</a:t>
            </a:r>
          </a:p>
        </p:txBody>
      </p:sp>
      <p:sp>
        <p:nvSpPr>
          <p:cNvPr id="9" name="TextBox 8">
            <a:extLst>
              <a:ext uri="{FF2B5EF4-FFF2-40B4-BE49-F238E27FC236}">
                <a16:creationId xmlns:a16="http://schemas.microsoft.com/office/drawing/2014/main" id="{F973F9F7-D525-829B-C901-8E28DA43DFB3}"/>
              </a:ext>
            </a:extLst>
          </p:cNvPr>
          <p:cNvSpPr txBox="1"/>
          <p:nvPr/>
        </p:nvSpPr>
        <p:spPr>
          <a:xfrm>
            <a:off x="9308496" y="8597199"/>
            <a:ext cx="6553200"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Fig 4.Crop Prediction based on entities</a:t>
            </a:r>
          </a:p>
        </p:txBody>
      </p:sp>
    </p:spTree>
    <p:extLst>
      <p:ext uri="{BB962C8B-B14F-4D97-AF65-F5344CB8AC3E}">
        <p14:creationId xmlns:p14="http://schemas.microsoft.com/office/powerpoint/2010/main" val="1722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3919257" y="664311"/>
            <a:ext cx="3592049" cy="8876442"/>
          </a:xfrm>
          <a:custGeom>
            <a:avLst/>
            <a:gdLst/>
            <a:ahLst/>
            <a:cxnLst/>
            <a:rect l="l" t="t" r="r" b="b"/>
            <a:pathLst>
              <a:path w="3592049" h="8876442">
                <a:moveTo>
                  <a:pt x="0" y="0"/>
                </a:moveTo>
                <a:lnTo>
                  <a:pt x="3592049" y="0"/>
                </a:lnTo>
                <a:lnTo>
                  <a:pt x="3592049" y="8876442"/>
                </a:lnTo>
                <a:lnTo>
                  <a:pt x="0" y="8876442"/>
                </a:lnTo>
                <a:lnTo>
                  <a:pt x="0" y="0"/>
                </a:lnTo>
                <a:close/>
              </a:path>
            </a:pathLst>
          </a:custGeom>
          <a:blipFill>
            <a:blip r:embed="rId5"/>
            <a:stretch>
              <a:fillRect l="-135451" r="-135451"/>
            </a:stretch>
          </a:blipFill>
        </p:spPr>
        <p:txBody>
          <a:bodyPr/>
          <a:lstStyle/>
          <a:p>
            <a:endParaRPr lang="en-IN"/>
          </a:p>
        </p:txBody>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TextBox 6"/>
          <p:cNvSpPr txBox="1"/>
          <p:nvPr/>
        </p:nvSpPr>
        <p:spPr>
          <a:xfrm>
            <a:off x="2403837" y="797661"/>
            <a:ext cx="9453847" cy="1269578"/>
          </a:xfrm>
          <a:prstGeom prst="rect">
            <a:avLst/>
          </a:prstGeom>
        </p:spPr>
        <p:txBody>
          <a:bodyPr wrap="square" lIns="0" tIns="0" rIns="0" bIns="0" rtlCol="0" anchor="t">
            <a:spAutoFit/>
          </a:bodyPr>
          <a:lstStyle/>
          <a:p>
            <a:pPr marL="0" lvl="0" indent="0" algn="l">
              <a:lnSpc>
                <a:spcPts val="9903"/>
              </a:lnSpc>
            </a:pPr>
            <a:r>
              <a:rPr lang="en-US" sz="9431" b="1" spc="924" dirty="0">
                <a:solidFill>
                  <a:srgbClr val="286F17"/>
                </a:solidFill>
                <a:latin typeface="Times New Roman" panose="02020603050405020304" pitchFamily="18" charset="0"/>
                <a:ea typeface="Oswald Bold"/>
                <a:cs typeface="Times New Roman" panose="02020603050405020304" pitchFamily="18" charset="0"/>
                <a:sym typeface="Oswald Bold"/>
              </a:rPr>
              <a:t>CONCLUSION</a:t>
            </a:r>
          </a:p>
        </p:txBody>
      </p:sp>
      <p:sp>
        <p:nvSpPr>
          <p:cNvPr id="7" name="TextBox 7"/>
          <p:cNvSpPr txBox="1"/>
          <p:nvPr/>
        </p:nvSpPr>
        <p:spPr>
          <a:xfrm>
            <a:off x="761454" y="5434832"/>
            <a:ext cx="12426775" cy="490968"/>
          </a:xfrm>
          <a:prstGeom prst="rect">
            <a:avLst/>
          </a:prstGeom>
        </p:spPr>
        <p:txBody>
          <a:bodyPr lIns="0" tIns="0" rIns="0" bIns="0" rtlCol="0" anchor="t">
            <a:spAutoFit/>
          </a:bodyPr>
          <a:lstStyle/>
          <a:p>
            <a:pPr marL="313056" lvl="1" algn="l">
              <a:lnSpc>
                <a:spcPts val="4002"/>
              </a:lnSpc>
            </a:pPr>
            <a:endParaRPr lang="en-US" sz="2900" spc="284" dirty="0">
              <a:solidFill>
                <a:srgbClr val="286F17"/>
              </a:solidFill>
              <a:latin typeface="DM Sans"/>
              <a:ea typeface="DM Sans"/>
              <a:cs typeface="DM Sans"/>
              <a:sym typeface="DM Sans"/>
            </a:endParaRPr>
          </a:p>
        </p:txBody>
      </p:sp>
      <p:sp>
        <p:nvSpPr>
          <p:cNvPr id="10" name="Rectangle 3">
            <a:extLst>
              <a:ext uri="{FF2B5EF4-FFF2-40B4-BE49-F238E27FC236}">
                <a16:creationId xmlns:a16="http://schemas.microsoft.com/office/drawing/2014/main" id="{2CAB1C2F-93CC-2A00-D719-7557D6428167}"/>
              </a:ext>
            </a:extLst>
          </p:cNvPr>
          <p:cNvSpPr>
            <a:spLocks noChangeArrowheads="1"/>
          </p:cNvSpPr>
          <p:nvPr/>
        </p:nvSpPr>
        <p:spPr bwMode="auto">
          <a:xfrm>
            <a:off x="1994241" y="2114467"/>
            <a:ext cx="10259411" cy="6640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 </a:t>
            </a:r>
            <a:r>
              <a:rPr kumimoji="0" lang="en-US" altLang="en-US" sz="3600" b="0" i="0" u="none" strike="noStrike" cap="none" normalizeH="0" baseline="0" dirty="0">
                <a:ln>
                  <a:noFill/>
                </a:ln>
                <a:solidFill>
                  <a:srgbClr val="236729"/>
                </a:solidFill>
                <a:effectLst/>
                <a:latin typeface="Times New Roman" panose="02020603050405020304" pitchFamily="18" charset="0"/>
                <a:cs typeface="Times New Roman" panose="02020603050405020304" pitchFamily="18" charset="0"/>
              </a:rPr>
              <a:t>AI-powered chatbot using </a:t>
            </a:r>
            <a:r>
              <a:rPr kumimoji="0" lang="en-US" altLang="en-US" sz="3600" b="1" i="0" u="none" strike="noStrike" cap="none" normalizeH="0" baseline="0" dirty="0">
                <a:ln>
                  <a:noFill/>
                </a:ln>
                <a:solidFill>
                  <a:srgbClr val="236729"/>
                </a:solidFill>
                <a:effectLst/>
                <a:latin typeface="Times New Roman" panose="02020603050405020304" pitchFamily="18" charset="0"/>
                <a:cs typeface="Times New Roman" panose="02020603050405020304" pitchFamily="18" charset="0"/>
              </a:rPr>
              <a:t>XGBoost</a:t>
            </a:r>
            <a:r>
              <a:rPr kumimoji="0" lang="en-US" altLang="en-US" sz="3600" b="0" i="0" u="none" strike="noStrike" cap="none" normalizeH="0" baseline="0" dirty="0">
                <a:ln>
                  <a:noFill/>
                </a:ln>
                <a:solidFill>
                  <a:srgbClr val="236729"/>
                </a:solidFill>
                <a:effectLst/>
                <a:latin typeface="Times New Roman" panose="02020603050405020304" pitchFamily="18" charset="0"/>
                <a:cs typeface="Times New Roman" panose="02020603050405020304" pitchFamily="18" charset="0"/>
              </a:rPr>
              <a:t> for </a:t>
            </a:r>
            <a:r>
              <a:rPr lang="en-US" altLang="en-US" sz="3600" dirty="0">
                <a:solidFill>
                  <a:srgbClr val="236729"/>
                </a:solidFill>
                <a:latin typeface="Times New Roman" panose="02020603050405020304" pitchFamily="18" charset="0"/>
                <a:cs typeface="Times New Roman" panose="02020603050405020304" pitchFamily="18" charset="0"/>
              </a:rPr>
              <a:t>c</a:t>
            </a:r>
            <a:r>
              <a:rPr kumimoji="0" lang="en-US" altLang="en-US" sz="3600" b="0" i="0" u="none" strike="noStrike" cap="none" normalizeH="0" baseline="0" dirty="0">
                <a:ln>
                  <a:noFill/>
                </a:ln>
                <a:solidFill>
                  <a:srgbClr val="236729"/>
                </a:solidFill>
                <a:effectLst/>
                <a:latin typeface="Times New Roman" panose="02020603050405020304" pitchFamily="18" charset="0"/>
                <a:cs typeface="Times New Roman" panose="02020603050405020304" pitchFamily="18" charset="0"/>
              </a:rPr>
              <a:t>rop recommendations and </a:t>
            </a:r>
            <a:r>
              <a:rPr kumimoji="0" lang="en-US" altLang="en-US" sz="3600" b="1" i="0" u="none" strike="noStrike" cap="none" normalizeH="0" baseline="0" dirty="0">
                <a:ln>
                  <a:noFill/>
                </a:ln>
                <a:solidFill>
                  <a:srgbClr val="236729"/>
                </a:solidFill>
                <a:effectLst/>
                <a:latin typeface="Times New Roman" panose="02020603050405020304" pitchFamily="18" charset="0"/>
                <a:cs typeface="Times New Roman" panose="02020603050405020304" pitchFamily="18" charset="0"/>
              </a:rPr>
              <a:t>ResNet</a:t>
            </a:r>
            <a:r>
              <a:rPr kumimoji="0" lang="en-US" altLang="en-US" sz="3600" b="0" i="0" u="none" strike="noStrike" cap="none" normalizeH="0" baseline="0" dirty="0">
                <a:ln>
                  <a:noFill/>
                </a:ln>
                <a:solidFill>
                  <a:srgbClr val="236729"/>
                </a:solidFill>
                <a:effectLst/>
                <a:latin typeface="Times New Roman" panose="02020603050405020304" pitchFamily="18" charset="0"/>
                <a:cs typeface="Times New Roman" panose="02020603050405020304" pitchFamily="18" charset="0"/>
              </a:rPr>
              <a:t> for disease detection.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rgbClr val="236729"/>
                </a:solidFill>
                <a:effectLst/>
                <a:latin typeface="Times New Roman" panose="02020603050405020304" pitchFamily="18" charset="0"/>
                <a:cs typeface="Times New Roman" panose="02020603050405020304" pitchFamily="18" charset="0"/>
              </a:rPr>
              <a:t> Provides real-time, data-driven insights to support farmers.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rgbClr val="236729"/>
                </a:solidFill>
                <a:effectLst/>
                <a:latin typeface="Times New Roman" panose="02020603050405020304" pitchFamily="18" charset="0"/>
                <a:cs typeface="Times New Roman" panose="02020603050405020304" pitchFamily="18" charset="0"/>
              </a:rPr>
              <a:t> Helps with accurate crop selection, early disease identification, and better farm decisions.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rgbClr val="236729"/>
                </a:solidFill>
                <a:effectLst/>
                <a:latin typeface="Times New Roman" panose="02020603050405020304" pitchFamily="18" charset="0"/>
                <a:cs typeface="Times New Roman" panose="02020603050405020304" pitchFamily="18" charset="0"/>
              </a:rPr>
              <a:t> Enhances productivity, reduces losses, and promotes sustainable agriculture.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741F2-7E83-6096-1A19-F9B16F5F237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7640622-7E2F-004B-B6A0-7A873D82A781}"/>
              </a:ext>
            </a:extLst>
          </p:cNvPr>
          <p:cNvSpPr/>
          <p:nvPr/>
        </p:nvSpPr>
        <p:spPr>
          <a:xfrm rot="7659121">
            <a:off x="15711661" y="603090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a:extLst>
              <a:ext uri="{FF2B5EF4-FFF2-40B4-BE49-F238E27FC236}">
                <a16:creationId xmlns:a16="http://schemas.microsoft.com/office/drawing/2014/main" id="{C4EDA968-FD3A-708F-28A5-87E4D119ECE5}"/>
              </a:ext>
            </a:extLst>
          </p:cNvPr>
          <p:cNvSpPr/>
          <p:nvPr/>
        </p:nvSpPr>
        <p:spPr>
          <a:xfrm>
            <a:off x="-4343400" y="-567690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 name="TextBox 1">
            <a:extLst>
              <a:ext uri="{FF2B5EF4-FFF2-40B4-BE49-F238E27FC236}">
                <a16:creationId xmlns:a16="http://schemas.microsoft.com/office/drawing/2014/main" id="{1A54C6E3-7221-8BCB-33E0-01CBE99B658A}"/>
              </a:ext>
            </a:extLst>
          </p:cNvPr>
          <p:cNvSpPr txBox="1"/>
          <p:nvPr/>
        </p:nvSpPr>
        <p:spPr>
          <a:xfrm>
            <a:off x="2819400" y="571500"/>
            <a:ext cx="12420600" cy="2231380"/>
          </a:xfrm>
          <a:prstGeom prst="rect">
            <a:avLst/>
          </a:prstGeom>
          <a:noFill/>
        </p:spPr>
        <p:txBody>
          <a:bodyPr wrap="square" rtlCol="0">
            <a:spAutoFit/>
          </a:bodyPr>
          <a:lstStyle/>
          <a:p>
            <a:r>
              <a:rPr lang="en-US" sz="6000" b="1" spc="978" dirty="0">
                <a:solidFill>
                  <a:srgbClr val="286F17"/>
                </a:solidFill>
                <a:latin typeface="Times New Roman" panose="02020603050405020304" pitchFamily="18" charset="0"/>
                <a:ea typeface="Oswald Bold"/>
                <a:cs typeface="Times New Roman" panose="02020603050405020304" pitchFamily="18" charset="0"/>
                <a:sym typeface="Oswald Bold"/>
              </a:rPr>
              <a:t>2.LITERATURE</a:t>
            </a:r>
            <a:r>
              <a:rPr lang="en-US" sz="6950" b="1" spc="978" dirty="0">
                <a:solidFill>
                  <a:srgbClr val="286F17"/>
                </a:solidFill>
                <a:latin typeface="Times New Roman" panose="02020603050405020304" pitchFamily="18" charset="0"/>
                <a:ea typeface="Oswald Bold"/>
                <a:cs typeface="Times New Roman" panose="02020603050405020304" pitchFamily="18" charset="0"/>
                <a:sym typeface="Oswald Bold"/>
              </a:rPr>
              <a:t> SURVEY</a:t>
            </a:r>
          </a:p>
          <a:p>
            <a:endParaRPr lang="en-IN" sz="6950" dirty="0">
              <a:solidFill>
                <a:srgbClr val="00B050"/>
              </a:solidFill>
              <a:latin typeface="Oswald Bold" panose="00000800000000000000" charset="0"/>
            </a:endParaRPr>
          </a:p>
        </p:txBody>
      </p:sp>
      <p:graphicFrame>
        <p:nvGraphicFramePr>
          <p:cNvPr id="7" name="Table 6">
            <a:extLst>
              <a:ext uri="{FF2B5EF4-FFF2-40B4-BE49-F238E27FC236}">
                <a16:creationId xmlns:a16="http://schemas.microsoft.com/office/drawing/2014/main" id="{CEF52E76-5691-5591-84B6-AEE94561B9C5}"/>
              </a:ext>
            </a:extLst>
          </p:cNvPr>
          <p:cNvGraphicFramePr>
            <a:graphicFrameLocks noGrp="1"/>
          </p:cNvGraphicFramePr>
          <p:nvPr/>
        </p:nvGraphicFramePr>
        <p:xfrm>
          <a:off x="1524000" y="1935480"/>
          <a:ext cx="14782800" cy="7772400"/>
        </p:xfrm>
        <a:graphic>
          <a:graphicData uri="http://schemas.openxmlformats.org/drawingml/2006/table">
            <a:tbl>
              <a:tblPr firstRow="1" bandRow="1">
                <a:tableStyleId>{F5AB1C69-6EDB-4FF4-983F-18BD219EF322}</a:tableStyleId>
              </a:tblPr>
              <a:tblGrid>
                <a:gridCol w="4927600">
                  <a:extLst>
                    <a:ext uri="{9D8B030D-6E8A-4147-A177-3AD203B41FA5}">
                      <a16:colId xmlns:a16="http://schemas.microsoft.com/office/drawing/2014/main" val="4116576037"/>
                    </a:ext>
                  </a:extLst>
                </a:gridCol>
                <a:gridCol w="4927600">
                  <a:extLst>
                    <a:ext uri="{9D8B030D-6E8A-4147-A177-3AD203B41FA5}">
                      <a16:colId xmlns:a16="http://schemas.microsoft.com/office/drawing/2014/main" val="1839468917"/>
                    </a:ext>
                  </a:extLst>
                </a:gridCol>
                <a:gridCol w="4927600">
                  <a:extLst>
                    <a:ext uri="{9D8B030D-6E8A-4147-A177-3AD203B41FA5}">
                      <a16:colId xmlns:a16="http://schemas.microsoft.com/office/drawing/2014/main" val="2735085953"/>
                    </a:ext>
                  </a:extLst>
                </a:gridCol>
              </a:tblGrid>
              <a:tr h="1554480">
                <a:tc>
                  <a:txBody>
                    <a:bodyPr/>
                    <a:lstStyle/>
                    <a:p>
                      <a:r>
                        <a:rPr lang="en-IN" sz="3200" dirty="0"/>
                        <a:t>      </a:t>
                      </a:r>
                    </a:p>
                    <a:p>
                      <a:r>
                        <a:rPr lang="en-IN" sz="3200" dirty="0"/>
                        <a:t>         EXISTING PROJECT</a:t>
                      </a:r>
                    </a:p>
                  </a:txBody>
                  <a:tcPr/>
                </a:tc>
                <a:tc>
                  <a:txBody>
                    <a:bodyPr/>
                    <a:lstStyle/>
                    <a:p>
                      <a:r>
                        <a:rPr lang="en-IN" sz="3200" dirty="0">
                          <a:solidFill>
                            <a:schemeClr val="bg1"/>
                          </a:solidFill>
                        </a:rPr>
                        <a:t>               </a:t>
                      </a:r>
                    </a:p>
                    <a:p>
                      <a:r>
                        <a:rPr lang="en-IN" sz="3200" dirty="0">
                          <a:solidFill>
                            <a:schemeClr val="bg1"/>
                          </a:solidFill>
                        </a:rPr>
                        <a:t>              AUTHORS</a:t>
                      </a:r>
                    </a:p>
                  </a:txBody>
                  <a:tcPr/>
                </a:tc>
                <a:tc>
                  <a:txBody>
                    <a:bodyPr/>
                    <a:lstStyle/>
                    <a:p>
                      <a:r>
                        <a:rPr lang="en-IN" sz="3200" dirty="0"/>
                        <a:t>     </a:t>
                      </a:r>
                    </a:p>
                    <a:p>
                      <a:r>
                        <a:rPr lang="en-IN" sz="3200" dirty="0"/>
                        <a:t>       TECHNOLOGY USED</a:t>
                      </a:r>
                    </a:p>
                  </a:txBody>
                  <a:tcPr/>
                </a:tc>
                <a:extLst>
                  <a:ext uri="{0D108BD9-81ED-4DB2-BD59-A6C34878D82A}">
                    <a16:rowId xmlns:a16="http://schemas.microsoft.com/office/drawing/2014/main" val="3784274793"/>
                  </a:ext>
                </a:extLst>
              </a:tr>
              <a:tr h="1554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Crop Pest and Disease Detection</a:t>
                      </a:r>
                    </a:p>
                    <a:p>
                      <a:endParaRPr lang="en-IN" dirty="0"/>
                    </a:p>
                  </a:txBody>
                  <a:tcPr/>
                </a:tc>
                <a:tc>
                  <a:txBody>
                    <a:bodyPr/>
                    <a:lstStyle/>
                    <a:p>
                      <a:r>
                        <a:rPr lang="en-US" sz="1800" b="1" i="0" kern="1200" cap="all" dirty="0">
                          <a:solidFill>
                            <a:schemeClr val="dk1"/>
                          </a:solidFill>
                          <a:effectLst/>
                          <a:latin typeface="+mn-lt"/>
                          <a:ea typeface="+mn-ea"/>
                          <a:cs typeface="+mn-cs"/>
                        </a:rPr>
                        <a:t>Nirmal Sankalana · Updated 2 years ago</a:t>
                      </a:r>
                      <a:endParaRPr lang="en-IN" sz="1800" b="1" i="0" kern="1200" cap="all" dirty="0">
                        <a:solidFill>
                          <a:schemeClr val="dk1"/>
                        </a:solidFill>
                        <a:effectLst/>
                        <a:latin typeface="+mn-lt"/>
                        <a:ea typeface="+mn-ea"/>
                        <a:cs typeface="+mn-cs"/>
                      </a:endParaRPr>
                    </a:p>
                    <a:p>
                      <a:endParaRPr lang="en-IN" sz="1800" b="1" i="0" kern="1200" cap="all" dirty="0">
                        <a:solidFill>
                          <a:schemeClr val="dk1"/>
                        </a:solidFill>
                        <a:effectLst/>
                        <a:latin typeface="+mn-lt"/>
                        <a:ea typeface="+mn-ea"/>
                        <a:cs typeface="+mn-cs"/>
                      </a:endParaRPr>
                    </a:p>
                    <a:p>
                      <a:r>
                        <a:rPr lang="en-IN" dirty="0">
                          <a:hlinkClick r:id="rId4"/>
                        </a:rPr>
                        <a:t>https://www.kaggle.com/datasets/nirmalsankalana/crop-pest-and-disease-detection</a:t>
                      </a:r>
                      <a:endParaRPr lang="en-IN" dirty="0"/>
                    </a:p>
                  </a:txBody>
                  <a:tcPr/>
                </a:tc>
                <a:tc>
                  <a:txBody>
                    <a:bodyPr/>
                    <a:lstStyle/>
                    <a:p>
                      <a:pPr marL="285750" indent="-285750">
                        <a:buFont typeface="Arial" panose="020B0604020202020204" pitchFamily="34" charset="0"/>
                        <a:buChar char="•"/>
                      </a:pPr>
                      <a:r>
                        <a:rPr lang="en-IN" dirty="0"/>
                        <a:t>Convolutional Neural Networks (CNNs)</a:t>
                      </a:r>
                    </a:p>
                    <a:p>
                      <a:pPr marL="285750" indent="-285750">
                        <a:buFont typeface="Arial" panose="020B0604020202020204" pitchFamily="34" charset="0"/>
                        <a:buChar char="•"/>
                      </a:pPr>
                      <a:r>
                        <a:rPr lang="en-IN" dirty="0"/>
                        <a:t>Pre-processing and Standardization</a:t>
                      </a:r>
                    </a:p>
                    <a:p>
                      <a:pPr marL="285750" indent="-285750">
                        <a:buFont typeface="Arial" panose="020B0604020202020204" pitchFamily="34" charset="0"/>
                        <a:buChar char="•"/>
                      </a:pPr>
                      <a:r>
                        <a:rPr lang="en-IN" dirty="0"/>
                        <a:t>Evaluation metrics</a:t>
                      </a:r>
                    </a:p>
                  </a:txBody>
                  <a:tcPr/>
                </a:tc>
                <a:extLst>
                  <a:ext uri="{0D108BD9-81ED-4DB2-BD59-A6C34878D82A}">
                    <a16:rowId xmlns:a16="http://schemas.microsoft.com/office/drawing/2014/main" val="1844100618"/>
                  </a:ext>
                </a:extLst>
              </a:tr>
              <a:tr h="1554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Lemon Leaf Disease Dataset (LLDD)</a:t>
                      </a:r>
                    </a:p>
                    <a:p>
                      <a:endParaRPr lang="en-IN" dirty="0"/>
                    </a:p>
                  </a:txBody>
                  <a:tcPr/>
                </a:tc>
                <a:tc>
                  <a:txBody>
                    <a:bodyPr/>
                    <a:lstStyle/>
                    <a:p>
                      <a:r>
                        <a:rPr lang="en-US" sz="1800" b="1" i="0" kern="1200" cap="all" dirty="0">
                          <a:solidFill>
                            <a:schemeClr val="dk1"/>
                          </a:solidFill>
                          <a:effectLst/>
                          <a:latin typeface="+mn-lt"/>
                          <a:ea typeface="+mn-ea"/>
                          <a:cs typeface="+mn-cs"/>
                        </a:rPr>
                        <a:t>Mahmoud Shaheen · Updated 7 months ago</a:t>
                      </a:r>
                    </a:p>
                    <a:p>
                      <a:endParaRPr lang="en-US" sz="1800" b="1" i="0" kern="1200" cap="all" dirty="0">
                        <a:solidFill>
                          <a:schemeClr val="dk1"/>
                        </a:solidFill>
                        <a:effectLst/>
                        <a:latin typeface="+mn-lt"/>
                        <a:ea typeface="+mn-ea"/>
                        <a:cs typeface="+mn-cs"/>
                      </a:endParaRPr>
                    </a:p>
                    <a:p>
                      <a:r>
                        <a:rPr lang="en-IN" dirty="0">
                          <a:hlinkClick r:id="rId5"/>
                        </a:rPr>
                        <a:t>https://www.kaggle.com/datasets/mahmoudshaheen1134/lemon-leaf-disease-dataset-lldd</a:t>
                      </a:r>
                      <a:endParaRPr lang="en-IN" dirty="0"/>
                    </a:p>
                  </a:txBody>
                  <a:tcPr/>
                </a:tc>
                <a:tc>
                  <a:txBody>
                    <a:bodyPr/>
                    <a:lstStyle/>
                    <a:p>
                      <a:pPr marL="285750" indent="-285750">
                        <a:buFont typeface="Arial" panose="020B0604020202020204" pitchFamily="34" charset="0"/>
                        <a:buChar char="•"/>
                      </a:pPr>
                      <a:r>
                        <a:rPr lang="en-US" dirty="0"/>
                        <a:t>Deep Learning / Convolutional Neural Networks </a:t>
                      </a:r>
                    </a:p>
                    <a:p>
                      <a:pPr marL="285750" indent="-285750">
                        <a:buFont typeface="Arial" panose="020B0604020202020204" pitchFamily="34" charset="0"/>
                        <a:buChar char="•"/>
                      </a:pPr>
                      <a:r>
                        <a:rPr lang="en-IN" dirty="0"/>
                        <a:t>Data Pre-processing</a:t>
                      </a:r>
                    </a:p>
                    <a:p>
                      <a:pPr marL="285750" indent="-285750">
                        <a:buFont typeface="Arial" panose="020B0604020202020204" pitchFamily="34" charset="0"/>
                        <a:buChar char="•"/>
                      </a:pPr>
                      <a:r>
                        <a:rPr lang="en-IN" dirty="0"/>
                        <a:t>Validation and Testing</a:t>
                      </a:r>
                    </a:p>
                    <a:p>
                      <a:pPr marL="285750" indent="-285750">
                        <a:buFont typeface="Arial" panose="020B0604020202020204" pitchFamily="34" charset="0"/>
                        <a:buChar char="•"/>
                      </a:pPr>
                      <a:r>
                        <a:rPr lang="en-IN" dirty="0"/>
                        <a:t>Data Augmentation</a:t>
                      </a:r>
                    </a:p>
                  </a:txBody>
                  <a:tcPr/>
                </a:tc>
                <a:extLst>
                  <a:ext uri="{0D108BD9-81ED-4DB2-BD59-A6C34878D82A}">
                    <a16:rowId xmlns:a16="http://schemas.microsoft.com/office/drawing/2014/main" val="83230927"/>
                  </a:ext>
                </a:extLst>
              </a:tr>
              <a:tr h="1554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ML based crop and fertilizer recommendation and disease detection</a:t>
                      </a:r>
                      <a:endParaRPr lang="en-IN" sz="1800" b="1" i="0" kern="1200" dirty="0">
                        <a:solidFill>
                          <a:schemeClr val="dk1"/>
                        </a:solidFill>
                        <a:effectLst/>
                        <a:latin typeface="+mn-lt"/>
                        <a:ea typeface="+mn-ea"/>
                        <a:cs typeface="+mn-cs"/>
                      </a:endParaRPr>
                    </a:p>
                    <a:p>
                      <a:endParaRPr lang="en-IN" dirty="0"/>
                    </a:p>
                  </a:txBody>
                  <a:tcPr/>
                </a:tc>
                <a:tc>
                  <a:txBody>
                    <a:bodyPr/>
                    <a:lstStyle/>
                    <a:p>
                      <a:r>
                        <a:rPr lang="en-IN" sz="1800" b="1" i="0" kern="1200" dirty="0">
                          <a:solidFill>
                            <a:schemeClr val="dk1"/>
                          </a:solidFill>
                          <a:effectLst/>
                          <a:latin typeface="+mn-lt"/>
                          <a:ea typeface="+mn-ea"/>
                          <a:cs typeface="+mn-cs"/>
                        </a:rPr>
                        <a:t>Praise Odhiambo</a:t>
                      </a:r>
                    </a:p>
                    <a:p>
                      <a:endParaRPr lang="en-IN" sz="1800" b="1" i="0" kern="1200" cap="all" dirty="0">
                        <a:solidFill>
                          <a:schemeClr val="dk1"/>
                        </a:solidFill>
                        <a:effectLst/>
                        <a:latin typeface="+mn-lt"/>
                        <a:ea typeface="+mn-ea"/>
                        <a:cs typeface="+mn-cs"/>
                      </a:endParaRPr>
                    </a:p>
                    <a:p>
                      <a:r>
                        <a:rPr lang="en-US" sz="1800" b="1" i="0" kern="1200" cap="all" dirty="0">
                          <a:solidFill>
                            <a:schemeClr val="dk1"/>
                          </a:solidFill>
                          <a:effectLst/>
                          <a:latin typeface="+mn-lt"/>
                          <a:ea typeface="+mn-ea"/>
                          <a:cs typeface="+mn-cs"/>
                          <a:hlinkClick r:id="rId6"/>
                        </a:rPr>
                        <a:t>https://github.com/godwins3/agro.ai</a:t>
                      </a:r>
                      <a:endParaRPr lang="en-US" sz="1800" b="1" i="0" kern="1200" cap="all" dirty="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lang="en-IN" dirty="0"/>
                        <a:t>Model inference / logic</a:t>
                      </a:r>
                    </a:p>
                    <a:p>
                      <a:pPr marL="285750" indent="-285750">
                        <a:buFont typeface="Arial" panose="020B0604020202020204" pitchFamily="34" charset="0"/>
                        <a:buChar char="•"/>
                      </a:pPr>
                      <a:r>
                        <a:rPr lang="en-IN" dirty="0"/>
                        <a:t>Web Framework Flask</a:t>
                      </a:r>
                    </a:p>
                    <a:p>
                      <a:pPr marL="285750" indent="-285750">
                        <a:buFont typeface="Arial" panose="020B0604020202020204" pitchFamily="34" charset="0"/>
                        <a:buChar char="•"/>
                      </a:pPr>
                      <a:endParaRPr lang="en-IN" dirty="0"/>
                    </a:p>
                    <a:p>
                      <a:endParaRPr lang="en-IN" dirty="0"/>
                    </a:p>
                    <a:p>
                      <a:endParaRPr lang="en-IN" dirty="0"/>
                    </a:p>
                  </a:txBody>
                  <a:tcPr/>
                </a:tc>
                <a:extLst>
                  <a:ext uri="{0D108BD9-81ED-4DB2-BD59-A6C34878D82A}">
                    <a16:rowId xmlns:a16="http://schemas.microsoft.com/office/drawing/2014/main" val="2488850594"/>
                  </a:ext>
                </a:extLst>
              </a:tr>
              <a:tr h="1554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PlantDiseaseT3</a:t>
                      </a:r>
                    </a:p>
                    <a:p>
                      <a:endParaRPr lang="en-IN" dirty="0"/>
                    </a:p>
                  </a:txBody>
                  <a:tcPr/>
                </a:tc>
                <a:tc>
                  <a:txBody>
                    <a:bodyPr/>
                    <a:lstStyle/>
                    <a:p>
                      <a:r>
                        <a:rPr lang="en-US" sz="1800" b="1" i="0" kern="1200" cap="all" dirty="0">
                          <a:solidFill>
                            <a:schemeClr val="dk1"/>
                          </a:solidFill>
                          <a:effectLst/>
                          <a:latin typeface="+mn-lt"/>
                          <a:ea typeface="+mn-ea"/>
                          <a:cs typeface="+mn-cs"/>
                        </a:rPr>
                        <a:t>DestinyHub · Updated 7 months ago</a:t>
                      </a:r>
                    </a:p>
                    <a:p>
                      <a:endParaRPr lang="en-US" sz="1800" b="1" i="0" kern="1200" cap="all" dirty="0">
                        <a:solidFill>
                          <a:schemeClr val="dk1"/>
                        </a:solidFill>
                        <a:effectLst/>
                        <a:latin typeface="+mn-lt"/>
                        <a:ea typeface="+mn-ea"/>
                        <a:cs typeface="+mn-cs"/>
                      </a:endParaRPr>
                    </a:p>
                    <a:p>
                      <a:r>
                        <a:rPr lang="en-IN" dirty="0">
                          <a:hlinkClick r:id="rId7"/>
                        </a:rPr>
                        <a:t>https://www.kaggle.com/datasets/destinyhub/plant-disease-t3</a:t>
                      </a:r>
                      <a:endParaRPr lang="en-IN" dirty="0"/>
                    </a:p>
                  </a:txBody>
                  <a:tcPr/>
                </a:tc>
                <a:tc>
                  <a:txBody>
                    <a:bodyPr/>
                    <a:lstStyle/>
                    <a:p>
                      <a:pPr marL="285750" indent="-285750">
                        <a:buFont typeface="Arial" panose="020B0604020202020204" pitchFamily="34" charset="0"/>
                        <a:buChar char="•"/>
                      </a:pPr>
                      <a:r>
                        <a:rPr lang="en-IN" dirty="0"/>
                        <a:t>Train / Validation / Test splits</a:t>
                      </a:r>
                    </a:p>
                    <a:p>
                      <a:pPr marL="285750" indent="-285750">
                        <a:buFont typeface="Arial" panose="020B0604020202020204" pitchFamily="34" charset="0"/>
                        <a:buChar char="•"/>
                      </a:pPr>
                      <a:r>
                        <a:rPr lang="en-IN" dirty="0"/>
                        <a:t>Loss function and optimizer</a:t>
                      </a:r>
                    </a:p>
                    <a:p>
                      <a:pPr marL="285750" indent="-285750">
                        <a:buFont typeface="Arial" panose="020B0604020202020204" pitchFamily="34" charset="0"/>
                        <a:buChar char="•"/>
                      </a:pPr>
                      <a:r>
                        <a:rPr lang="en-IN" dirty="0"/>
                        <a:t>Optional: Explainability / Visualization</a:t>
                      </a:r>
                    </a:p>
                  </a:txBody>
                  <a:tcPr/>
                </a:tc>
                <a:extLst>
                  <a:ext uri="{0D108BD9-81ED-4DB2-BD59-A6C34878D82A}">
                    <a16:rowId xmlns:a16="http://schemas.microsoft.com/office/drawing/2014/main" val="1327143176"/>
                  </a:ext>
                </a:extLst>
              </a:tr>
            </a:tbl>
          </a:graphicData>
        </a:graphic>
      </p:graphicFrame>
    </p:spTree>
    <p:extLst>
      <p:ext uri="{BB962C8B-B14F-4D97-AF65-F5344CB8AC3E}">
        <p14:creationId xmlns:p14="http://schemas.microsoft.com/office/powerpoint/2010/main" val="956283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933FAA-CB3D-065C-1CA3-083047F30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591422"/>
            <a:ext cx="13296900" cy="6043560"/>
          </a:xfrm>
          <a:prstGeom prst="rect">
            <a:avLst/>
          </a:prstGeom>
        </p:spPr>
      </p:pic>
      <p:sp>
        <p:nvSpPr>
          <p:cNvPr id="4" name="TextBox 3">
            <a:extLst>
              <a:ext uri="{FF2B5EF4-FFF2-40B4-BE49-F238E27FC236}">
                <a16:creationId xmlns:a16="http://schemas.microsoft.com/office/drawing/2014/main" id="{6BBC4C0D-4F6F-9F43-4B10-9FEB63D406A3}"/>
              </a:ext>
            </a:extLst>
          </p:cNvPr>
          <p:cNvSpPr txBox="1"/>
          <p:nvPr/>
        </p:nvSpPr>
        <p:spPr>
          <a:xfrm>
            <a:off x="1066800" y="495300"/>
            <a:ext cx="16002000" cy="1446550"/>
          </a:xfrm>
          <a:prstGeom prst="rect">
            <a:avLst/>
          </a:prstGeom>
          <a:noFill/>
        </p:spPr>
        <p:txBody>
          <a:bodyPr wrap="square" rtlCol="0">
            <a:spAutoFit/>
          </a:bodyPr>
          <a:lstStyle/>
          <a:p>
            <a:r>
              <a:rPr lang="en-US" sz="4400" b="1" spc="368" dirty="0">
                <a:solidFill>
                  <a:srgbClr val="286F17"/>
                </a:solidFill>
                <a:latin typeface="Times New Roman" panose="02020603050405020304" pitchFamily="18" charset="0"/>
                <a:ea typeface="Oswald Bold"/>
                <a:cs typeface="Times New Roman" panose="02020603050405020304" pitchFamily="18" charset="0"/>
                <a:sym typeface="Oswald Bold"/>
              </a:rPr>
              <a:t>DATASET COLLECTED FROM KRISHI ILAKE</a:t>
            </a:r>
          </a:p>
          <a:p>
            <a:r>
              <a:rPr lang="en-US" sz="4400" b="1" spc="368" dirty="0">
                <a:solidFill>
                  <a:srgbClr val="286F17"/>
                </a:solidFill>
                <a:latin typeface="Times New Roman" panose="02020603050405020304" pitchFamily="18" charset="0"/>
                <a:ea typeface="Oswald Bold"/>
                <a:cs typeface="Times New Roman" panose="02020603050405020304" pitchFamily="18" charset="0"/>
                <a:sym typeface="Oswald Bold"/>
              </a:rPr>
              <a:t>(AGRICULTURE OFFICE)</a:t>
            </a:r>
            <a:endParaRPr lang="en-IN" sz="4400" b="1" spc="368" dirty="0">
              <a:solidFill>
                <a:srgbClr val="286F17"/>
              </a:solidFill>
              <a:latin typeface="Times New Roman" panose="02020603050405020304" pitchFamily="18" charset="0"/>
              <a:ea typeface="Oswald Bold"/>
              <a:cs typeface="Times New Roman" panose="02020603050405020304" pitchFamily="18" charset="0"/>
              <a:sym typeface="Oswald Bold"/>
            </a:endParaRPr>
          </a:p>
        </p:txBody>
      </p:sp>
      <p:sp>
        <p:nvSpPr>
          <p:cNvPr id="2" name="TextBox 1">
            <a:extLst>
              <a:ext uri="{FF2B5EF4-FFF2-40B4-BE49-F238E27FC236}">
                <a16:creationId xmlns:a16="http://schemas.microsoft.com/office/drawing/2014/main" id="{46415E44-E768-31F5-8F12-3D3F732A3097}"/>
              </a:ext>
            </a:extLst>
          </p:cNvPr>
          <p:cNvSpPr txBox="1"/>
          <p:nvPr/>
        </p:nvSpPr>
        <p:spPr>
          <a:xfrm>
            <a:off x="3505200" y="8848654"/>
            <a:ext cx="11125200" cy="954107"/>
          </a:xfrm>
          <a:prstGeom prst="rect">
            <a:avLst/>
          </a:prstGeom>
          <a:noFill/>
        </p:spPr>
        <p:txBody>
          <a:bodyPr wrap="square" rtlCol="0">
            <a:spAutoFit/>
          </a:bodyPr>
          <a:lstStyle/>
          <a:p>
            <a:r>
              <a:rPr lang="en-US" sz="2800" dirty="0"/>
              <a:t>Fig. We are visited the Agri Office to collect the information and Real-world 				Data set from Agri Office</a:t>
            </a:r>
            <a:endParaRPr lang="en-IN" sz="2800" dirty="0"/>
          </a:p>
        </p:txBody>
      </p:sp>
    </p:spTree>
    <p:extLst>
      <p:ext uri="{BB962C8B-B14F-4D97-AF65-F5344CB8AC3E}">
        <p14:creationId xmlns:p14="http://schemas.microsoft.com/office/powerpoint/2010/main" val="41409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70EFD-A20C-CE21-0EBC-3020CFBE4F3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2E081C-B2FD-BDC0-6408-3CBD292A6983}"/>
              </a:ext>
            </a:extLst>
          </p:cNvPr>
          <p:cNvSpPr txBox="1"/>
          <p:nvPr/>
        </p:nvSpPr>
        <p:spPr>
          <a:xfrm>
            <a:off x="1676400" y="1485900"/>
            <a:ext cx="16002000" cy="1015663"/>
          </a:xfrm>
          <a:prstGeom prst="rect">
            <a:avLst/>
          </a:prstGeom>
          <a:noFill/>
        </p:spPr>
        <p:txBody>
          <a:bodyPr wrap="square" rtlCol="0">
            <a:spAutoFit/>
          </a:bodyPr>
          <a:lstStyle/>
          <a:p>
            <a:r>
              <a:rPr lang="en-US" sz="6000" b="1" spc="368" dirty="0">
                <a:solidFill>
                  <a:srgbClr val="286F17"/>
                </a:solidFill>
                <a:latin typeface="Times New Roman" panose="02020603050405020304" pitchFamily="18" charset="0"/>
                <a:ea typeface="Oswald Bold"/>
                <a:cs typeface="Times New Roman" panose="02020603050405020304" pitchFamily="18" charset="0"/>
                <a:sym typeface="Oswald Bold"/>
              </a:rPr>
              <a:t>3.Problem Statement </a:t>
            </a:r>
          </a:p>
        </p:txBody>
      </p:sp>
      <p:sp>
        <p:nvSpPr>
          <p:cNvPr id="5" name="TextBox 4">
            <a:extLst>
              <a:ext uri="{FF2B5EF4-FFF2-40B4-BE49-F238E27FC236}">
                <a16:creationId xmlns:a16="http://schemas.microsoft.com/office/drawing/2014/main" id="{46D80EDD-8085-FB5A-9DDE-CBAC62850CE6}"/>
              </a:ext>
            </a:extLst>
          </p:cNvPr>
          <p:cNvSpPr txBox="1"/>
          <p:nvPr/>
        </p:nvSpPr>
        <p:spPr>
          <a:xfrm>
            <a:off x="1943100" y="3086100"/>
            <a:ext cx="14401800" cy="2862322"/>
          </a:xfrm>
          <a:prstGeom prst="rect">
            <a:avLst/>
          </a:prstGeom>
          <a:noFill/>
        </p:spPr>
        <p:txBody>
          <a:bodyPr wrap="square" rtlCol="0">
            <a:spAutoFit/>
          </a:bodyPr>
          <a:lstStyle/>
          <a:p>
            <a:pPr algn="just"/>
            <a:r>
              <a:rPr lang="en-US" sz="3600" dirty="0"/>
              <a:t>		Farmers often struggle to make accurate crop decisions due to limited knowledge of soil requirements, weather conditions, and suitable crop varieties. Existing systems provide generic recommendations and lack intelligent automation, resulting in lower productivity and increased losses.</a:t>
            </a:r>
          </a:p>
          <a:p>
            <a:pPr algn="just"/>
            <a:endParaRPr lang="en-IN" sz="3600" dirty="0"/>
          </a:p>
        </p:txBody>
      </p:sp>
    </p:spTree>
    <p:extLst>
      <p:ext uri="{BB962C8B-B14F-4D97-AF65-F5344CB8AC3E}">
        <p14:creationId xmlns:p14="http://schemas.microsoft.com/office/powerpoint/2010/main" val="3622589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6F17"/>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830750" y="3438693"/>
            <a:ext cx="15073163" cy="4335967"/>
          </a:xfrm>
          <a:prstGeom prst="rect">
            <a:avLst/>
          </a:prstGeom>
        </p:spPr>
        <p:txBody>
          <a:bodyPr lIns="0" tIns="0" rIns="0" bIns="0" rtlCol="0" anchor="t">
            <a:spAutoFit/>
          </a:bodyPr>
          <a:lstStyle/>
          <a:p>
            <a:pPr algn="ctr">
              <a:lnSpc>
                <a:spcPts val="17437"/>
              </a:lnSpc>
            </a:pPr>
            <a:r>
              <a:rPr lang="en-US" sz="12635" b="1" spc="1238" dirty="0">
                <a:solidFill>
                  <a:srgbClr val="FFFFFF"/>
                </a:solidFill>
                <a:latin typeface="Times New Roman" panose="02020603050405020304" pitchFamily="18" charset="0"/>
                <a:ea typeface="Oswald Bold"/>
                <a:cs typeface="Times New Roman" panose="02020603050405020304" pitchFamily="18" charset="0"/>
                <a:sym typeface="Oswald Bold"/>
              </a:rPr>
              <a:t>EXISTING </a:t>
            </a:r>
          </a:p>
          <a:p>
            <a:pPr algn="ctr">
              <a:lnSpc>
                <a:spcPts val="17437"/>
              </a:lnSpc>
            </a:pPr>
            <a:r>
              <a:rPr lang="en-US" sz="12635" b="1" spc="1238" dirty="0">
                <a:solidFill>
                  <a:srgbClr val="FFFFFF"/>
                </a:solidFill>
                <a:latin typeface="Times New Roman" panose="02020603050405020304" pitchFamily="18" charset="0"/>
                <a:ea typeface="Oswald Bold"/>
                <a:cs typeface="Times New Roman" panose="02020603050405020304" pitchFamily="18" charset="0"/>
                <a:sym typeface="Oswald Bold"/>
              </a:rPr>
              <a:t>SYSTEM</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6F17"/>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endParaRPr lang="en-IN"/>
            </a:p>
          </p:txBody>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2844847" y="4107866"/>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endParaRPr lang="en-IN"/>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8610600" y="-5905500"/>
            <a:ext cx="12110389" cy="12426705"/>
          </a:xfrm>
          <a:custGeom>
            <a:avLst/>
            <a:gdLst/>
            <a:ahLst/>
            <a:cxnLst/>
            <a:rect l="l" t="t" r="r" b="b"/>
            <a:pathLst>
              <a:path w="12110389" h="12426705">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rot="-3986589">
            <a:off x="8791778" y="8812739"/>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TextBox 10"/>
          <p:cNvSpPr txBox="1"/>
          <p:nvPr/>
        </p:nvSpPr>
        <p:spPr>
          <a:xfrm>
            <a:off x="4202650" y="254151"/>
            <a:ext cx="11799350" cy="1334020"/>
          </a:xfrm>
          <a:prstGeom prst="rect">
            <a:avLst/>
          </a:prstGeom>
        </p:spPr>
        <p:txBody>
          <a:bodyPr wrap="square" lIns="0" tIns="0" rIns="0" bIns="0" rtlCol="0" anchor="t">
            <a:spAutoFit/>
          </a:bodyPr>
          <a:lstStyle/>
          <a:p>
            <a:pPr algn="l">
              <a:lnSpc>
                <a:spcPts val="11349"/>
              </a:lnSpc>
            </a:pPr>
            <a:r>
              <a:rPr lang="en-US" sz="8224" b="1" spc="806" dirty="0">
                <a:solidFill>
                  <a:srgbClr val="FFFFFF"/>
                </a:solidFill>
                <a:latin typeface="Times New Roman" panose="02020603050405020304" pitchFamily="18" charset="0"/>
                <a:ea typeface="Oswald Bold"/>
                <a:cs typeface="Times New Roman" panose="02020603050405020304" pitchFamily="18" charset="0"/>
                <a:sym typeface="Oswald Bold"/>
              </a:rPr>
              <a:t>EXISTING SYSTEM</a:t>
            </a:r>
          </a:p>
        </p:txBody>
      </p:sp>
      <p:sp>
        <p:nvSpPr>
          <p:cNvPr id="12" name="TextBox 12"/>
          <p:cNvSpPr txBox="1"/>
          <p:nvPr/>
        </p:nvSpPr>
        <p:spPr>
          <a:xfrm>
            <a:off x="14146312" y="5555102"/>
            <a:ext cx="4889377" cy="2222812"/>
          </a:xfrm>
          <a:prstGeom prst="rect">
            <a:avLst/>
          </a:prstGeom>
        </p:spPr>
        <p:txBody>
          <a:bodyPr lIns="0" tIns="0" rIns="0" bIns="0" rtlCol="0" anchor="t">
            <a:spAutoFit/>
          </a:bodyPr>
          <a:lstStyle/>
          <a:p>
            <a:pPr marL="0" lvl="0" indent="0" algn="ctr">
              <a:lnSpc>
                <a:spcPts val="18185"/>
              </a:lnSpc>
              <a:spcBef>
                <a:spcPct val="0"/>
              </a:spcBef>
            </a:pPr>
            <a:r>
              <a:rPr lang="en-US" sz="13177" b="1">
                <a:solidFill>
                  <a:srgbClr val="286F17"/>
                </a:solidFill>
                <a:latin typeface="Oswald Bold"/>
                <a:ea typeface="Oswald Bold"/>
                <a:cs typeface="Oswald Bold"/>
                <a:sym typeface="Oswald Bold"/>
              </a:rPr>
              <a:t>80%</a:t>
            </a:r>
          </a:p>
        </p:txBody>
      </p:sp>
      <p:pic>
        <p:nvPicPr>
          <p:cNvPr id="13" name="Picture 13"/>
          <p:cNvPicPr>
            <a:picLocks noChangeAspect="1"/>
          </p:cNvPicPr>
          <p:nvPr/>
        </p:nvPicPr>
        <p:blipFill>
          <a:blip r:embed="rId4"/>
          <a:stretch>
            <a:fillRect/>
          </a:stretch>
        </p:blipFill>
        <p:spPr>
          <a:xfrm>
            <a:off x="13802024" y="7489585"/>
            <a:ext cx="4131452" cy="996073"/>
          </a:xfrm>
          <a:prstGeom prst="rect">
            <a:avLst/>
          </a:prstGeom>
        </p:spPr>
      </p:pic>
      <p:sp>
        <p:nvSpPr>
          <p:cNvPr id="14" name="TextBox 14"/>
          <p:cNvSpPr txBox="1"/>
          <p:nvPr/>
        </p:nvSpPr>
        <p:spPr>
          <a:xfrm>
            <a:off x="14146312" y="8384250"/>
            <a:ext cx="9460274" cy="1005840"/>
          </a:xfrm>
          <a:prstGeom prst="rect">
            <a:avLst/>
          </a:prstGeom>
        </p:spPr>
        <p:txBody>
          <a:bodyPr lIns="0" tIns="0" rIns="0" bIns="0" rtlCol="0" anchor="t">
            <a:spAutoFit/>
          </a:bodyPr>
          <a:lstStyle/>
          <a:p>
            <a:pPr algn="l">
              <a:lnSpc>
                <a:spcPts val="8280"/>
              </a:lnSpc>
            </a:pPr>
            <a:r>
              <a:rPr lang="en-US" sz="6000" b="1" spc="588">
                <a:solidFill>
                  <a:srgbClr val="286F17"/>
                </a:solidFill>
                <a:latin typeface="Oswald Bold"/>
                <a:ea typeface="Oswald Bold"/>
                <a:cs typeface="Oswald Bold"/>
                <a:sym typeface="Oswald Bold"/>
              </a:rPr>
              <a:t>ACCURACY</a:t>
            </a:r>
          </a:p>
        </p:txBody>
      </p:sp>
      <p:sp>
        <p:nvSpPr>
          <p:cNvPr id="16" name="TextBox 15">
            <a:extLst>
              <a:ext uri="{FF2B5EF4-FFF2-40B4-BE49-F238E27FC236}">
                <a16:creationId xmlns:a16="http://schemas.microsoft.com/office/drawing/2014/main" id="{52067E35-3249-F486-D7F8-8F38FD93520D}"/>
              </a:ext>
            </a:extLst>
          </p:cNvPr>
          <p:cNvSpPr txBox="1"/>
          <p:nvPr/>
        </p:nvSpPr>
        <p:spPr>
          <a:xfrm>
            <a:off x="1166707" y="1591373"/>
            <a:ext cx="12357116" cy="951029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This AI-powered farming chatbot integrates </a:t>
            </a:r>
            <a:r>
              <a:rPr lang="en-US" sz="3600" b="1" dirty="0">
                <a:solidFill>
                  <a:schemeClr val="bg1"/>
                </a:solidFill>
                <a:latin typeface="Times New Roman" panose="02020603050405020304" pitchFamily="18" charset="0"/>
                <a:cs typeface="Times New Roman" panose="02020603050405020304" pitchFamily="18" charset="0"/>
              </a:rPr>
              <a:t>XGBoost</a:t>
            </a:r>
            <a:r>
              <a:rPr lang="en-US" sz="3600" dirty="0">
                <a:solidFill>
                  <a:schemeClr val="bg1"/>
                </a:solidFill>
                <a:latin typeface="Times New Roman" panose="02020603050405020304" pitchFamily="18" charset="0"/>
                <a:cs typeface="Times New Roman" panose="02020603050405020304" pitchFamily="18" charset="0"/>
              </a:rPr>
              <a:t>, </a:t>
            </a:r>
            <a:r>
              <a:rPr lang="en-US" sz="3600" b="1" dirty="0">
                <a:solidFill>
                  <a:schemeClr val="bg1"/>
                </a:solidFill>
                <a:latin typeface="Times New Roman" panose="02020603050405020304" pitchFamily="18" charset="0"/>
                <a:cs typeface="Times New Roman" panose="02020603050405020304" pitchFamily="18" charset="0"/>
              </a:rPr>
              <a:t>ResNet</a:t>
            </a:r>
            <a:r>
              <a:rPr lang="en-US" sz="3600" dirty="0">
                <a:solidFill>
                  <a:schemeClr val="bg1"/>
                </a:solidFill>
                <a:latin typeface="Times New Roman" panose="02020603050405020304" pitchFamily="18" charset="0"/>
                <a:cs typeface="Times New Roman" panose="02020603050405020304" pitchFamily="18" charset="0"/>
              </a:rPr>
              <a:t>, and </a:t>
            </a:r>
            <a:r>
              <a:rPr lang="en-US" sz="3600" b="1" dirty="0">
                <a:solidFill>
                  <a:schemeClr val="bg1"/>
                </a:solidFill>
                <a:latin typeface="Times New Roman" panose="02020603050405020304" pitchFamily="18" charset="0"/>
                <a:cs typeface="Times New Roman" panose="02020603050405020304" pitchFamily="18" charset="0"/>
              </a:rPr>
              <a:t>SVM</a:t>
            </a:r>
            <a:r>
              <a:rPr lang="en-US" sz="3600" dirty="0">
                <a:solidFill>
                  <a:schemeClr val="bg1"/>
                </a:solidFill>
                <a:latin typeface="Times New Roman" panose="02020603050405020304" pitchFamily="18" charset="0"/>
                <a:cs typeface="Times New Roman" panose="02020603050405020304" pitchFamily="18" charset="0"/>
              </a:rPr>
              <a:t> to provide intelligent crop recommendations and accurate plant disease detection.</a:t>
            </a:r>
          </a:p>
          <a:p>
            <a:pPr marL="571500" indent="-571500">
              <a:lnSpc>
                <a:spcPct val="1500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It delivers </a:t>
            </a:r>
            <a:r>
              <a:rPr lang="en-US" sz="3600" b="1" dirty="0">
                <a:solidFill>
                  <a:schemeClr val="bg1"/>
                </a:solidFill>
                <a:latin typeface="Times New Roman" panose="02020603050405020304" pitchFamily="18" charset="0"/>
                <a:cs typeface="Times New Roman" panose="02020603050405020304" pitchFamily="18" charset="0"/>
              </a:rPr>
              <a:t>real-time, data-driven insights</a:t>
            </a:r>
            <a:r>
              <a:rPr lang="en-US" sz="3600" dirty="0">
                <a:solidFill>
                  <a:schemeClr val="bg1"/>
                </a:solidFill>
                <a:latin typeface="Times New Roman" panose="02020603050405020304" pitchFamily="18" charset="0"/>
                <a:cs typeface="Times New Roman" panose="02020603050405020304" pitchFamily="18" charset="0"/>
              </a:rPr>
              <a:t> by analyzing soil parameters and plant images.</a:t>
            </a:r>
          </a:p>
          <a:p>
            <a:pPr marL="571500" indent="-571500">
              <a:lnSpc>
                <a:spcPct val="1500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The system supports farmers with </a:t>
            </a:r>
            <a:r>
              <a:rPr lang="en-US" sz="3600" b="1" dirty="0">
                <a:solidFill>
                  <a:schemeClr val="bg1"/>
                </a:solidFill>
                <a:latin typeface="Times New Roman" panose="02020603050405020304" pitchFamily="18" charset="0"/>
                <a:cs typeface="Times New Roman" panose="02020603050405020304" pitchFamily="18" charset="0"/>
              </a:rPr>
              <a:t>better crop selection</a:t>
            </a:r>
            <a:r>
              <a:rPr lang="en-US" sz="3600" dirty="0">
                <a:solidFill>
                  <a:schemeClr val="bg1"/>
                </a:solidFill>
                <a:latin typeface="Times New Roman" panose="02020603050405020304" pitchFamily="18" charset="0"/>
                <a:cs typeface="Times New Roman" panose="02020603050405020304" pitchFamily="18" charset="0"/>
              </a:rPr>
              <a:t>, early disease identification, and more informed agricultural decisions.</a:t>
            </a:r>
          </a:p>
          <a:p>
            <a:pPr marL="571500" indent="-571500">
              <a:lnSpc>
                <a:spcPct val="1500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Overall, it boosts productivity, reduces crop losses, and encourages </a:t>
            </a:r>
            <a:r>
              <a:rPr lang="en-US" sz="3600" b="1" dirty="0">
                <a:solidFill>
                  <a:schemeClr val="bg1"/>
                </a:solidFill>
                <a:latin typeface="Times New Roman" panose="02020603050405020304" pitchFamily="18" charset="0"/>
                <a:cs typeface="Times New Roman" panose="02020603050405020304" pitchFamily="18" charset="0"/>
              </a:rPr>
              <a:t>efficient and sustainable farming practices</a:t>
            </a:r>
            <a:r>
              <a:rPr lang="en-US" sz="3600" dirty="0">
                <a:solidFill>
                  <a:schemeClr val="bg1"/>
                </a:solidFill>
                <a:latin typeface="Times New Roman" panose="02020603050405020304" pitchFamily="18" charset="0"/>
                <a:cs typeface="Times New Roman" panose="02020603050405020304" pitchFamily="18" charset="0"/>
              </a:rPr>
              <a:t>.</a:t>
            </a:r>
            <a:endParaRPr lang="en-IN" sz="3600" dirty="0">
              <a:solidFill>
                <a:schemeClr val="bg1"/>
              </a:solidFill>
              <a:latin typeface="Times New Roman" panose="02020603050405020304" pitchFamily="18" charset="0"/>
              <a:cs typeface="Times New Roman" panose="02020603050405020304" pitchFamily="18" charset="0"/>
            </a:endParaRPr>
          </a:p>
          <a:p>
            <a:endParaRPr lang="en-IN" sz="36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86F17"/>
            </a:solidFill>
          </p:spPr>
          <p:txBody>
            <a:bodyPr/>
            <a:lstStyle/>
            <a:p>
              <a:endParaRPr lang="en-IN"/>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2163000" y="3875422"/>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11116" b="-11116"/>
            </a:stretch>
          </a:blipFill>
        </p:spPr>
        <p:txBody>
          <a:bodyPr/>
          <a:lstStyle/>
          <a:p>
            <a:endParaRPr lang="en-IN"/>
          </a:p>
        </p:txBody>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IN"/>
            </a:p>
          </p:txBody>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1</a:t>
              </a:r>
            </a:p>
          </p:txBody>
        </p:sp>
      </p:grpSp>
      <p:sp>
        <p:nvSpPr>
          <p:cNvPr id="12" name="TextBox 12"/>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b="1" spc="786" dirty="0">
                <a:solidFill>
                  <a:srgbClr val="FFFFFF"/>
                </a:solidFill>
                <a:latin typeface="Times New Roman" panose="02020603050405020304" pitchFamily="18" charset="0"/>
                <a:ea typeface="Oswald Bold"/>
                <a:cs typeface="Times New Roman" panose="02020603050405020304" pitchFamily="18" charset="0"/>
                <a:sym typeface="Oswald Bold"/>
              </a:rPr>
              <a:t>DISADVANTAGES</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286F17"/>
              </a:solidFill>
              <a:prstDash val="solid"/>
              <a:miter/>
            </a:ln>
          </p:spPr>
          <p:txBody>
            <a:bodyPr/>
            <a:lstStyle/>
            <a:p>
              <a:endParaRPr lang="en-IN"/>
            </a:p>
          </p:txBody>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224667" y="3757781"/>
            <a:ext cx="8900334" cy="2677400"/>
          </a:xfrm>
          <a:prstGeom prst="rect">
            <a:avLst/>
          </a:prstGeom>
        </p:spPr>
        <p:txBody>
          <a:bodyPr lIns="0" tIns="0" rIns="0" bIns="0" rtlCol="0" anchor="t">
            <a:spAutoFit/>
          </a:bodyPr>
          <a:lstStyle/>
          <a:p>
            <a:pPr marL="474979" lvl="1" indent="-237490" algn="l">
              <a:lnSpc>
                <a:spcPts val="3035"/>
              </a:lnSpc>
              <a:buFont typeface="Arial"/>
              <a:buChar char="•"/>
            </a:pPr>
            <a:r>
              <a:rPr lang="en-US" sz="2199" b="1" spc="215" dirty="0">
                <a:solidFill>
                  <a:srgbClr val="286F17"/>
                </a:solidFill>
                <a:latin typeface="Times New Roman" panose="02020603050405020304" pitchFamily="18" charset="0"/>
                <a:ea typeface="DM Sans Bold"/>
                <a:cs typeface="Times New Roman" panose="02020603050405020304" pitchFamily="18" charset="0"/>
                <a:sym typeface="DM Sans Bold"/>
              </a:rPr>
              <a:t>High Computational Cost:</a:t>
            </a:r>
          </a:p>
          <a:p>
            <a:pPr algn="l">
              <a:lnSpc>
                <a:spcPts val="3035"/>
              </a:lnSpc>
            </a:pPr>
            <a:r>
              <a:rPr lang="en-US" sz="2199" spc="215" dirty="0">
                <a:solidFill>
                  <a:srgbClr val="286F17"/>
                </a:solidFill>
                <a:latin typeface="Times New Roman" panose="02020603050405020304" pitchFamily="18" charset="0"/>
                <a:ea typeface="DM Sans"/>
                <a:cs typeface="Times New Roman" panose="02020603050405020304" pitchFamily="18" charset="0"/>
                <a:sym typeface="DM Sans"/>
              </a:rPr>
              <a:t>SVMs can be computationally intensive, especially with large datasets. Training time increases significantly with the number of samples, making it less suitable for large-scale applications.</a:t>
            </a:r>
          </a:p>
          <a:p>
            <a:pPr algn="l">
              <a:lnSpc>
                <a:spcPts val="3035"/>
              </a:lnSpc>
            </a:pPr>
            <a:endParaRPr lang="en-US" sz="2199" spc="215" dirty="0">
              <a:solidFill>
                <a:srgbClr val="286F17"/>
              </a:solidFill>
              <a:latin typeface="DM Sans"/>
              <a:ea typeface="DM Sans"/>
              <a:cs typeface="DM Sans"/>
              <a:sym typeface="DM Sans"/>
            </a:endParaRPr>
          </a:p>
          <a:p>
            <a:pPr algn="l">
              <a:lnSpc>
                <a:spcPts val="3035"/>
              </a:lnSpc>
            </a:pPr>
            <a:endParaRPr lang="en-US" sz="2199" spc="215" dirty="0">
              <a:solidFill>
                <a:srgbClr val="286F17"/>
              </a:solidFill>
              <a:latin typeface="DM Sans"/>
              <a:ea typeface="DM Sans"/>
              <a:cs typeface="DM Sans"/>
              <a:sym typeface="DM Sans"/>
            </a:endParaRPr>
          </a:p>
          <a:p>
            <a:pPr algn="l">
              <a:lnSpc>
                <a:spcPts val="3035"/>
              </a:lnSpc>
            </a:pPr>
            <a:endParaRPr lang="en-US" sz="2199" spc="215" dirty="0">
              <a:solidFill>
                <a:srgbClr val="286F17"/>
              </a:solidFill>
              <a:latin typeface="DM Sans"/>
              <a:ea typeface="DM Sans"/>
              <a:cs typeface="DM Sans"/>
              <a:sym typeface="DM Sans"/>
            </a:endParaRPr>
          </a:p>
        </p:txBody>
      </p:sp>
      <p:sp>
        <p:nvSpPr>
          <p:cNvPr id="17" name="Freeform 17"/>
          <p:cNvSpPr/>
          <p:nvPr/>
        </p:nvSpPr>
        <p:spPr>
          <a:xfrm>
            <a:off x="11410691" y="69370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6"/>
            <a:stretch>
              <a:fillRect t="-11001" b="-11001"/>
            </a:stretch>
          </a:blipFill>
        </p:spPr>
        <p:txBody>
          <a:bodyPr/>
          <a:lstStyle/>
          <a:p>
            <a:endParaRPr lang="en-IN"/>
          </a:p>
        </p:txBody>
      </p:sp>
      <p:grpSp>
        <p:nvGrpSpPr>
          <p:cNvPr id="18" name="Group 18"/>
          <p:cNvGrpSpPr/>
          <p:nvPr/>
        </p:nvGrpSpPr>
        <p:grpSpPr>
          <a:xfrm>
            <a:off x="11410691" y="6504266"/>
            <a:ext cx="4473739" cy="636748"/>
            <a:chOff x="0" y="0"/>
            <a:chExt cx="1178269" cy="16770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IN"/>
            </a:p>
          </p:txBody>
        </p:sp>
        <p:sp>
          <p:nvSpPr>
            <p:cNvPr id="20" name="TextBox 20"/>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2</a:t>
              </a:r>
            </a:p>
          </p:txBody>
        </p:sp>
      </p:grpSp>
      <p:grpSp>
        <p:nvGrpSpPr>
          <p:cNvPr id="21" name="Group 21"/>
          <p:cNvGrpSpPr/>
          <p:nvPr/>
        </p:nvGrpSpPr>
        <p:grpSpPr>
          <a:xfrm>
            <a:off x="2179166" y="657206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286F17"/>
              </a:solidFill>
              <a:prstDash val="solid"/>
              <a:miter/>
            </a:ln>
          </p:spPr>
          <p:txBody>
            <a:bodyPr/>
            <a:lstStyle/>
            <a:p>
              <a:endParaRPr lang="en-IN"/>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2510357" y="6819452"/>
            <a:ext cx="8512431" cy="1521333"/>
          </a:xfrm>
          <a:prstGeom prst="rect">
            <a:avLst/>
          </a:prstGeom>
        </p:spPr>
        <p:txBody>
          <a:bodyPr lIns="0" tIns="0" rIns="0" bIns="0" rtlCol="0" anchor="t">
            <a:spAutoFit/>
          </a:bodyPr>
          <a:lstStyle/>
          <a:p>
            <a:pPr marL="474981" lvl="1" indent="-237491" algn="l">
              <a:lnSpc>
                <a:spcPts val="3036"/>
              </a:lnSpc>
              <a:buFont typeface="Arial"/>
              <a:buChar char="•"/>
            </a:pPr>
            <a:r>
              <a:rPr lang="en-US" sz="2200" b="1" spc="215" dirty="0">
                <a:solidFill>
                  <a:srgbClr val="286F17"/>
                </a:solidFill>
                <a:latin typeface="Times New Roman" panose="02020603050405020304" pitchFamily="18" charset="0"/>
                <a:ea typeface="DM Sans"/>
                <a:cs typeface="Times New Roman" panose="02020603050405020304" pitchFamily="18" charset="0"/>
                <a:sym typeface="DM Sans"/>
              </a:rPr>
              <a:t>Memory Consumption</a:t>
            </a:r>
            <a:r>
              <a:rPr lang="en-US" sz="2200" spc="215" dirty="0">
                <a:solidFill>
                  <a:srgbClr val="286F17"/>
                </a:solidFill>
                <a:latin typeface="Times New Roman" panose="02020603050405020304" pitchFamily="18" charset="0"/>
                <a:ea typeface="DM Sans"/>
                <a:cs typeface="Times New Roman" panose="02020603050405020304" pitchFamily="18" charset="0"/>
                <a:sym typeface="DM Sans"/>
              </a:rPr>
              <a:t>: </a:t>
            </a:r>
          </a:p>
          <a:p>
            <a:pPr algn="l">
              <a:lnSpc>
                <a:spcPts val="3036"/>
              </a:lnSpc>
            </a:pPr>
            <a:r>
              <a:rPr lang="en-US" sz="2200" spc="215" dirty="0">
                <a:solidFill>
                  <a:srgbClr val="286F17"/>
                </a:solidFill>
                <a:latin typeface="Times New Roman" panose="02020603050405020304" pitchFamily="18" charset="0"/>
                <a:ea typeface="DM Sans"/>
                <a:cs typeface="Times New Roman" panose="02020603050405020304" pitchFamily="18" charset="0"/>
                <a:sym typeface="DM Sans"/>
              </a:rPr>
              <a:t>SVM requires storing and processing a large number of support vectors, which can lead to high memory usage, particularly for large datasets.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86F17"/>
            </a:solidFill>
          </p:spPr>
          <p:txBody>
            <a:bodyPr/>
            <a:lstStyle/>
            <a:p>
              <a:endParaRPr lang="en-IN"/>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2163000" y="3875422"/>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11116" b="-11116"/>
            </a:stretch>
          </a:blipFill>
        </p:spPr>
        <p:txBody>
          <a:bodyPr/>
          <a:lstStyle/>
          <a:p>
            <a:endParaRPr lang="en-IN"/>
          </a:p>
        </p:txBody>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IN"/>
            </a:p>
          </p:txBody>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3</a:t>
              </a:r>
            </a:p>
          </p:txBody>
        </p:sp>
      </p:grpSp>
      <p:sp>
        <p:nvSpPr>
          <p:cNvPr id="12" name="TextBox 12"/>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b="1" spc="786" dirty="0">
                <a:solidFill>
                  <a:srgbClr val="FFFFFF"/>
                </a:solidFill>
                <a:latin typeface="Times New Roman" panose="02020603050405020304" pitchFamily="18" charset="0"/>
                <a:ea typeface="Oswald Bold"/>
                <a:cs typeface="Times New Roman" panose="02020603050405020304" pitchFamily="18" charset="0"/>
                <a:sym typeface="Oswald Bold"/>
              </a:rPr>
              <a:t>DISADVANTAGES</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286F17"/>
              </a:solidFill>
              <a:prstDash val="solid"/>
              <a:miter/>
            </a:ln>
          </p:spPr>
          <p:txBody>
            <a:bodyPr/>
            <a:lstStyle/>
            <a:p>
              <a:endParaRPr lang="en-IN"/>
            </a:p>
          </p:txBody>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224667" y="3757781"/>
            <a:ext cx="8900334" cy="1902333"/>
          </a:xfrm>
          <a:prstGeom prst="rect">
            <a:avLst/>
          </a:prstGeom>
        </p:spPr>
        <p:txBody>
          <a:bodyPr lIns="0" tIns="0" rIns="0" bIns="0" rtlCol="0" anchor="t">
            <a:spAutoFit/>
          </a:bodyPr>
          <a:lstStyle/>
          <a:p>
            <a:pPr marL="474979" lvl="1" indent="-237490" algn="l">
              <a:lnSpc>
                <a:spcPts val="3035"/>
              </a:lnSpc>
              <a:buFont typeface="Arial"/>
              <a:buChar char="•"/>
            </a:pPr>
            <a:r>
              <a:rPr lang="en-US" sz="2199" b="1" spc="215" dirty="0">
                <a:solidFill>
                  <a:srgbClr val="286F17"/>
                </a:solidFill>
                <a:latin typeface="Times New Roman" panose="02020603050405020304" pitchFamily="18" charset="0"/>
                <a:ea typeface="DM Sans Bold"/>
                <a:cs typeface="Times New Roman" panose="02020603050405020304" pitchFamily="18" charset="0"/>
                <a:sym typeface="DM Sans Bold"/>
              </a:rPr>
              <a:t>Difficult to Interpret: </a:t>
            </a:r>
          </a:p>
          <a:p>
            <a:pPr algn="l">
              <a:lnSpc>
                <a:spcPts val="3035"/>
              </a:lnSpc>
            </a:pPr>
            <a:r>
              <a:rPr lang="en-US" sz="2199" spc="215" dirty="0">
                <a:solidFill>
                  <a:srgbClr val="286F17"/>
                </a:solidFill>
                <a:latin typeface="Times New Roman" panose="02020603050405020304" pitchFamily="18" charset="0"/>
                <a:ea typeface="DM Sans"/>
                <a:cs typeface="Times New Roman" panose="02020603050405020304" pitchFamily="18" charset="0"/>
                <a:sym typeface="DM Sans"/>
              </a:rPr>
              <a:t>SVM models, particularly those with non-linear kernels, are often considered black-box models, making them difficult to interpret and understand, which can be a drawback when transparency is required.</a:t>
            </a:r>
          </a:p>
        </p:txBody>
      </p:sp>
      <p:sp>
        <p:nvSpPr>
          <p:cNvPr id="17" name="Freeform 17"/>
          <p:cNvSpPr/>
          <p:nvPr/>
        </p:nvSpPr>
        <p:spPr>
          <a:xfrm>
            <a:off x="11410691" y="69370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6"/>
            <a:stretch>
              <a:fillRect t="-18669" b="-18669"/>
            </a:stretch>
          </a:blipFill>
        </p:spPr>
        <p:txBody>
          <a:bodyPr/>
          <a:lstStyle/>
          <a:p>
            <a:endParaRPr lang="en-IN"/>
          </a:p>
        </p:txBody>
      </p:sp>
      <p:grpSp>
        <p:nvGrpSpPr>
          <p:cNvPr id="18" name="Group 18"/>
          <p:cNvGrpSpPr/>
          <p:nvPr/>
        </p:nvGrpSpPr>
        <p:grpSpPr>
          <a:xfrm>
            <a:off x="11410691" y="6504266"/>
            <a:ext cx="4473739" cy="636748"/>
            <a:chOff x="0" y="0"/>
            <a:chExt cx="1178269" cy="16770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txBody>
            <a:bodyPr/>
            <a:lstStyle/>
            <a:p>
              <a:endParaRPr lang="en-IN"/>
            </a:p>
          </p:txBody>
        </p:sp>
        <p:sp>
          <p:nvSpPr>
            <p:cNvPr id="20" name="TextBox 20"/>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4</a:t>
              </a:r>
            </a:p>
          </p:txBody>
        </p:sp>
      </p:grpSp>
      <p:grpSp>
        <p:nvGrpSpPr>
          <p:cNvPr id="21" name="Group 21"/>
          <p:cNvGrpSpPr/>
          <p:nvPr/>
        </p:nvGrpSpPr>
        <p:grpSpPr>
          <a:xfrm>
            <a:off x="2179166" y="657206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286F17"/>
              </a:solidFill>
              <a:prstDash val="solid"/>
              <a:miter/>
            </a:ln>
          </p:spPr>
          <p:txBody>
            <a:bodyPr/>
            <a:lstStyle/>
            <a:p>
              <a:endParaRPr lang="en-IN"/>
            </a:p>
          </p:txBody>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2510357" y="6819452"/>
            <a:ext cx="8512431" cy="2283333"/>
          </a:xfrm>
          <a:prstGeom prst="rect">
            <a:avLst/>
          </a:prstGeom>
        </p:spPr>
        <p:txBody>
          <a:bodyPr lIns="0" tIns="0" rIns="0" bIns="0" rtlCol="0" anchor="t">
            <a:spAutoFit/>
          </a:bodyPr>
          <a:lstStyle/>
          <a:p>
            <a:pPr marL="474981" lvl="1" indent="-237491" algn="l">
              <a:lnSpc>
                <a:spcPts val="3036"/>
              </a:lnSpc>
              <a:buFont typeface="Arial"/>
              <a:buChar char="•"/>
            </a:pPr>
            <a:r>
              <a:rPr lang="en-US" sz="2200" b="1" spc="215" dirty="0">
                <a:solidFill>
                  <a:srgbClr val="286F17"/>
                </a:solidFill>
                <a:latin typeface="Times New Roman" panose="02020603050405020304" pitchFamily="18" charset="0"/>
                <a:ea typeface="DM Sans Bold"/>
                <a:cs typeface="Times New Roman" panose="02020603050405020304" pitchFamily="18" charset="0"/>
                <a:sym typeface="DM Sans Bold"/>
              </a:rPr>
              <a:t>Limited Flexibility: </a:t>
            </a:r>
          </a:p>
          <a:p>
            <a:pPr algn="l">
              <a:lnSpc>
                <a:spcPts val="3036"/>
              </a:lnSpc>
            </a:pPr>
            <a:r>
              <a:rPr lang="en-US" sz="2200" spc="215" dirty="0">
                <a:solidFill>
                  <a:srgbClr val="286F17"/>
                </a:solidFill>
                <a:latin typeface="Times New Roman" panose="02020603050405020304" pitchFamily="18" charset="0"/>
                <a:ea typeface="DM Sans"/>
                <a:cs typeface="Times New Roman" panose="02020603050405020304" pitchFamily="18" charset="0"/>
                <a:sym typeface="DM Sans"/>
              </a:rPr>
              <a:t>SVMs are less flexible in capturing complex patterns in data compared to some other machine learning models, such as neural networks, which might limit their effectiveness in complex, multi-dimensional problems like career recommendations.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1700</Words>
  <Application>Microsoft Office PowerPoint</Application>
  <PresentationFormat>Custom</PresentationFormat>
  <Paragraphs>218</Paragraphs>
  <Slides>25</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Arial Rounded MT Bold</vt:lpstr>
      <vt:lpstr>Abadi</vt:lpstr>
      <vt:lpstr>Times New Roman</vt:lpstr>
      <vt:lpstr>DM Sans Bold</vt:lpstr>
      <vt:lpstr>Arial</vt:lpstr>
      <vt:lpstr>DM Sans</vt:lpstr>
      <vt:lpstr>Oswald Bold</vt:lpstr>
      <vt:lpstr>Calibri</vt:lpstr>
      <vt:lpstr>Segoe UI</vt:lpstr>
      <vt:lpstr>DM Sans Italics</vt:lpstr>
      <vt:lpstr>Wingdings</vt:lpstr>
      <vt:lpstr>Arial Black</vt:lpstr>
      <vt:lpstr>Helvetica Neue Medium</vt:lpstr>
      <vt:lpstr>Office Theme</vt:lpstr>
      <vt:lpstr>           ARKA Educational Cultural Trust(R)       Jain Institute of Technology , Davangere     Affiliated to VTU Belagavi | Approved by AICTE New Delhi and Government of Karnataka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AgriBot PPT</dc:title>
  <dc:creator>user1</dc:creator>
  <cp:lastModifiedBy>Sandeep S K</cp:lastModifiedBy>
  <cp:revision>66</cp:revision>
  <dcterms:created xsi:type="dcterms:W3CDTF">2006-08-16T00:00:00Z</dcterms:created>
  <dcterms:modified xsi:type="dcterms:W3CDTF">2025-12-07T15:16:39Z</dcterms:modified>
  <dc:identifier>DAGOSlwBkr4</dc:identifier>
</cp:coreProperties>
</file>